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notesMasterIdLst>
    <p:notesMasterId r:id="rId28"/>
  </p:notesMasterIdLst>
  <p:handoutMasterIdLst>
    <p:handoutMasterId r:id="rId29"/>
  </p:handoutMasterIdLst>
  <p:sldIdLst>
    <p:sldId id="340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  <p:sldId id="313" r:id="rId13"/>
    <p:sldId id="334" r:id="rId14"/>
    <p:sldId id="335" r:id="rId15"/>
    <p:sldId id="336" r:id="rId16"/>
    <p:sldId id="337" r:id="rId17"/>
    <p:sldId id="323" r:id="rId18"/>
    <p:sldId id="324" r:id="rId19"/>
    <p:sldId id="311" r:id="rId20"/>
    <p:sldId id="312" r:id="rId21"/>
    <p:sldId id="338" r:id="rId22"/>
    <p:sldId id="339" r:id="rId23"/>
    <p:sldId id="287" r:id="rId24"/>
    <p:sldId id="286" r:id="rId25"/>
    <p:sldId id="315" r:id="rId26"/>
    <p:sldId id="34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FB25"/>
    <a:srgbClr val="FF3300"/>
    <a:srgbClr val="71B7B9"/>
    <a:srgbClr val="768FB4"/>
    <a:srgbClr val="0033CC"/>
    <a:srgbClr val="CC3399"/>
    <a:srgbClr val="CC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300" autoAdjust="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11B66F0-272A-46E5-855E-05F0784A3F6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399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99C90C4-82D0-44FA-A9E2-1F3CAD746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505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D8C75E2-C23C-46A8-A413-4DDB1BFB1632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24579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2CF5EE-447D-44DD-902E-BCDFA0D9ABDC}" type="datetime1">
              <a:rPr lang="en-GB" sz="900" i="1">
                <a:latin typeface="Times New Roman" pitchFamily="18" charset="0"/>
              </a:rPr>
              <a:pPr algn="r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4580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24581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3BE9812-4078-44C5-B252-ABD3A413F9C9}" type="slidenum">
              <a:rPr lang="en-GB" sz="900" i="1">
                <a:latin typeface="Times New Roman" pitchFamily="18" charset="0"/>
              </a:rPr>
              <a:pPr algn="r"/>
              <a:t>2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45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676CD1-3C31-4FBF-B1AF-68B224F2405D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25603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8C62BFEC-EC7A-4488-B40E-AE3AA3C7AD17}" type="datetime1">
              <a:rPr lang="en-GB" sz="900" i="1">
                <a:latin typeface="Times New Roman" pitchFamily="18" charset="0"/>
              </a:rPr>
              <a:pPr algn="r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5604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25605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E01C029-5B86-414A-B5E7-F6A0ECA981DA}" type="slidenum">
              <a:rPr lang="en-GB" sz="900" i="1">
                <a:latin typeface="Times New Roman" pitchFamily="18" charset="0"/>
              </a:rPr>
              <a:pPr algn="r"/>
              <a:t>6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56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256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9148825-C0A2-46D1-AF98-556343062A5B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26627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45CA7F77-9167-4482-9ECC-1D6A49F1BF51}" type="datetime1">
              <a:rPr lang="en-GB" sz="900" i="1">
                <a:latin typeface="Times New Roman" pitchFamily="18" charset="0"/>
              </a:rPr>
              <a:pPr algn="r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6628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26629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629D0E-1E39-48D8-B360-B5186D730A7E}" type="slidenum">
              <a:rPr lang="en-GB" sz="900" i="1">
                <a:latin typeface="Times New Roman" pitchFamily="18" charset="0"/>
              </a:rPr>
              <a:pPr algn="r"/>
              <a:t>10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7F5C088-91EC-4267-BDB3-9288B6F77EC0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27651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885283FC-6EED-4F7B-8E08-59EB8F532344}" type="datetime1">
              <a:rPr lang="en-GB" sz="900" i="1">
                <a:latin typeface="Times New Roman" pitchFamily="18" charset="0"/>
              </a:rPr>
              <a:pPr algn="r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7652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27653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306" tIns="0" rIns="18306" bIns="0"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9417343A-ED49-4B92-9E88-025C0280DEAD}" type="slidenum">
              <a:rPr lang="en-GB" sz="900" i="1">
                <a:latin typeface="Times New Roman" pitchFamily="18" charset="0"/>
              </a:rPr>
              <a:pPr algn="r"/>
              <a:t>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/>
          <a:lstStyle/>
          <a:p>
            <a:pPr algn="r" defTabSz="912813" eaLnBrk="0" hangingPunct="0"/>
            <a:fld id="{C1EE9743-C70B-4596-9661-F80CCA11E51B}" type="datetime1">
              <a:rPr lang="en-GB" sz="900" i="1">
                <a:latin typeface="Times New Roman" pitchFamily="18" charset="0"/>
              </a:rPr>
              <a:pPr algn="r" defTabSz="912813" eaLnBrk="0" hangingPunct="0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30723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 anchor="b">
            <a:spAutoFit/>
          </a:bodyPr>
          <a:lstStyle/>
          <a:p>
            <a:pPr defTabSz="912813" eaLnBrk="0" hangingPunct="0"/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30724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 anchor="b"/>
          <a:lstStyle/>
          <a:p>
            <a:pPr algn="r" defTabSz="912813" eaLnBrk="0" hangingPunct="0"/>
            <a:fld id="{10AD524C-47BA-4C0B-9712-79623EC592F5}" type="slidenum">
              <a:rPr lang="en-GB" sz="900" i="1">
                <a:latin typeface="Times New Roman" pitchFamily="18" charset="0"/>
              </a:rPr>
              <a:pPr algn="r" defTabSz="912813" eaLnBrk="0" hangingPunct="0"/>
              <a:t>18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 txBox="1">
            <a:spLocks noGrp="1" noChangeArrowheads="1"/>
          </p:cNvSpPr>
          <p:nvPr/>
        </p:nvSpPr>
        <p:spPr bwMode="auto">
          <a:xfrm>
            <a:off x="3886200" y="-1588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/>
          <a:lstStyle/>
          <a:p>
            <a:pPr algn="r" defTabSz="912813" eaLnBrk="0" hangingPunct="0"/>
            <a:fld id="{E2F0E0E0-CB3F-4140-9229-92C493DB0C34}" type="datetime1">
              <a:rPr lang="en-GB" sz="900" i="1">
                <a:latin typeface="Times New Roman" pitchFamily="18" charset="0"/>
              </a:rPr>
              <a:pPr algn="r" defTabSz="912813" eaLnBrk="0" hangingPunct="0"/>
              <a:t>04/02/2015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31747" name="doc id"/>
          <p:cNvSpPr txBox="1">
            <a:spLocks noGrp="1" noChangeArrowheads="1"/>
          </p:cNvSpPr>
          <p:nvPr/>
        </p:nvSpPr>
        <p:spPr bwMode="auto">
          <a:xfrm>
            <a:off x="465138" y="8796338"/>
            <a:ext cx="2973387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 anchor="b">
            <a:spAutoFit/>
          </a:bodyPr>
          <a:lstStyle/>
          <a:p>
            <a:pPr defTabSz="912813" eaLnBrk="0" hangingPunct="0"/>
            <a:r>
              <a:rPr lang="de-DE" sz="900" i="1">
                <a:latin typeface="Times New Roman" pitchFamily="18" charset="0"/>
              </a:rPr>
              <a:t>va-</a:t>
            </a:r>
          </a:p>
        </p:txBody>
      </p:sp>
      <p:sp>
        <p:nvSpPr>
          <p:cNvPr id="31748" name="Rectangle 5"/>
          <p:cNvSpPr txBox="1">
            <a:spLocks noGrp="1" noChangeArrowheads="1"/>
          </p:cNvSpPr>
          <p:nvPr/>
        </p:nvSpPr>
        <p:spPr bwMode="auto">
          <a:xfrm>
            <a:off x="3886200" y="868680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306" tIns="0" rIns="18306" bIns="0" anchor="b"/>
          <a:lstStyle/>
          <a:p>
            <a:pPr algn="r" defTabSz="912813" eaLnBrk="0" hangingPunct="0"/>
            <a:fld id="{1A5213A7-10B4-4774-A270-B47EC542148E}" type="slidenum">
              <a:rPr lang="en-GB" sz="900" i="1">
                <a:latin typeface="Times New Roman" pitchFamily="18" charset="0"/>
              </a:rPr>
              <a:pPr algn="r" defTabSz="912813" eaLnBrk="0" hangingPunct="0"/>
              <a:t>19</a:t>
            </a:fld>
            <a:endParaRPr lang="en-GB" sz="900" i="1">
              <a:latin typeface="Times New Roman" pitchFamily="18" charset="0"/>
            </a:endParaRPr>
          </a:p>
        </p:txBody>
      </p:sp>
      <p:sp>
        <p:nvSpPr>
          <p:cNvPr id="317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3738"/>
            <a:ext cx="4552950" cy="3414712"/>
          </a:xfrm>
          <a:ln/>
        </p:spPr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noFill/>
          <a:ln/>
        </p:spPr>
        <p:txBody>
          <a:bodyPr lIns="90004" tIns="45765" rIns="90004" bIns="45765"/>
          <a:lstStyle/>
          <a:p>
            <a:pPr defTabSz="949325" eaLnBrk="1" hangingPunct="1"/>
            <a:endParaRPr lang="de-CH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151545-708B-4C58-A2B8-B9600B628023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lIns="92702" tIns="46351" rIns="92702" bIns="46351" numCol="1" anchor="t" anchorCtr="0" compatLnSpc="1">
            <a:prstTxWarp prst="textNoShape">
              <a:avLst/>
            </a:prstTxWarp>
          </a:bodyPr>
          <a:lstStyle/>
          <a:p>
            <a:r>
              <a:rPr lang="en-US" sz="1000" b="1" dirty="0" smtClean="0">
                <a:latin typeface="Arial" charset="0"/>
                <a:cs typeface="Arial" charset="0"/>
              </a:rPr>
              <a:t/>
            </a:r>
            <a:br>
              <a:rPr lang="en-US" sz="1000" b="1" dirty="0" smtClean="0">
                <a:latin typeface="Arial" charset="0"/>
                <a:cs typeface="Arial" charset="0"/>
              </a:rPr>
            </a:br>
            <a:endParaRPr lang="en-GB" sz="10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53F8C0-5B7B-4A7F-94A3-E00C271426FB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057FA0-6B06-4427-8F3F-2D22A7894FC8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3CC55-D14C-46F2-A1F7-D5D637A366CD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2" descr="Title img 1"/>
          <p:cNvPicPr>
            <a:picLocks noChangeAspect="1" noChangeArrowheads="1"/>
          </p:cNvPicPr>
          <p:nvPr userDrawn="1"/>
        </p:nvPicPr>
        <p:blipFill>
          <a:blip r:embed="rId2"/>
          <a:srcRect l="22086" t="20488" b="3429"/>
          <a:stretch>
            <a:fillRect/>
          </a:stretch>
        </p:blipFill>
        <p:spPr bwMode="auto">
          <a:xfrm>
            <a:off x="0" y="0"/>
            <a:ext cx="4967288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467350" y="565150"/>
            <a:ext cx="301466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999" y="3960001"/>
            <a:ext cx="7857825" cy="713599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4050" y="4684494"/>
            <a:ext cx="7851774" cy="1291506"/>
          </a:xfrm>
        </p:spPr>
        <p:txBody>
          <a:bodyPr/>
          <a:lstStyle>
            <a:lvl1pPr marL="0" indent="0" algn="l">
              <a:buNone/>
              <a:defRPr sz="3000">
                <a:solidFill>
                  <a:srgbClr val="551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>
          <a:xfrm>
            <a:off x="654050" y="5975350"/>
            <a:ext cx="78517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5519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67C8DB-EA2D-4375-BDA1-6CC049AE0899}" type="datetimeFigureOut">
              <a:rPr lang="en-GB"/>
              <a:pPr>
                <a:defRPr/>
              </a:pPr>
              <a:t>04/02/2015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40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" y="468000"/>
            <a:ext cx="7857825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958400"/>
            <a:ext cx="7857825" cy="3096000"/>
          </a:xfrm>
        </p:spPr>
        <p:txBody>
          <a:bodyPr/>
          <a:lstStyle>
            <a:lvl1pPr>
              <a:defRPr sz="2600"/>
            </a:lvl1pPr>
            <a:lvl2pPr marL="627063" indent="-339725"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10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000" y="1958400"/>
            <a:ext cx="3708000" cy="3112075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4768797" y="1958400"/>
            <a:ext cx="3708000" cy="3112075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773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880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08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</a:rPr>
              <a:t>Hans Felber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2011 Conference on Safe Use of Plant Protection Products       June 7th-8th in Vilnius, Lithuania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0D6B6-224F-4147-B889-1ED791C500E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73310"/>
      </p:ext>
    </p:extLst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51FC8B-FDDA-4CF4-8130-1295F2545370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F484B-3803-4BB4-92E9-BC266A22ECA6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3F52D-D886-4421-95BA-7985CCFE1ACA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5A668-B8D3-496B-9C11-D02CB1D9784F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4E021-06D2-4A23-9367-78C14222256B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70CEA-7FE4-4F84-9201-2733DC9110F3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  <p:sp>
        <p:nvSpPr>
          <p:cNvPr id="6" name="Textfeld 5"/>
          <p:cNvSpPr txBox="1"/>
          <p:nvPr/>
        </p:nvSpPr>
        <p:spPr>
          <a:xfrm>
            <a:off x="2571736" y="428604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0" dirty="0" smtClean="0"/>
              <a:t>Safe Use Initiative</a:t>
            </a:r>
            <a:endParaRPr lang="en-GB" sz="36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284" y="448342"/>
            <a:ext cx="17065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59B637-A53E-40D3-9438-1C1CAA5DC543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A85F5-7D54-423C-B6B4-92F1BC0910A0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3428F0-B035-4779-B4BA-E3FD8945C19E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47700" y="468313"/>
            <a:ext cx="7827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47700" y="1958975"/>
            <a:ext cx="7827963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46244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5519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6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1pPr>
      <a:lvl2pPr marL="627063" indent="-33972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–"/>
        <a:defRPr sz="24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2pPr>
      <a:lvl3pPr marL="914400" indent="-300038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4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3pPr>
      <a:lvl4pPr marL="1228725" indent="-31432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–"/>
        <a:defRPr sz="22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4pPr>
      <a:lvl5pPr marL="1460500" indent="-23177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2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9.wmf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2.png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hyperlink" Target="http://images.google.pt/imgres?imgurl=http://www.unypower.com.br/fotos/mangueiras.jpg&amp;imgrefurl=http://www.unypower.com.br/index.php?m=produtos&amp;usg=__jLtk_HOQx33evO3mY1a_OjVwsxU=&amp;h=247&amp;w=240&amp;sz=26&amp;hl=pt-PT&amp;start=371&amp;um=1&amp;tbnid=GBxEk5P4Mbj_zM:&amp;tbnh=110&amp;tbnw=107&amp;prev=/images?q=mangueiras&amp;ndsp=20&amp;hl=pt-PT&amp;rlz=1W1ADRA_pt-PT&amp;sa=N&amp;start=360&amp;um=1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2.wmf"/><Relationship Id="rId12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image" Target="../media/image20.jpeg"/><Relationship Id="rId4" Type="http://schemas.openxmlformats.org/officeDocument/2006/relationships/image" Target="../media/image9.wmf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4.wmf"/><Relationship Id="rId7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image" Target="../media/image23.jpeg"/><Relationship Id="rId10" Type="http://schemas.openxmlformats.org/officeDocument/2006/relationships/image" Target="../media/image26.jpeg"/><Relationship Id="rId4" Type="http://schemas.openxmlformats.org/officeDocument/2006/relationships/hyperlink" Target="http://images.google.pt/imgres?imgurl=http://www.unypower.com.br/fotos/mangueiras.jpg&amp;imgrefurl=http://www.unypower.com.br/index.php?m=produtos&amp;usg=__jLtk_HOQx33evO3mY1a_OjVwsxU=&amp;h=247&amp;w=240&amp;sz=26&amp;hl=pt-PT&amp;start=371&amp;um=1&amp;tbnid=GBxEk5P4Mbj_zM:&amp;tbnh=110&amp;tbnw=107&amp;prev=/images?q=mangueiras&amp;ndsp=20&amp;hl=pt-PT&amp;rlz=1W1ADRA_pt-PT&amp;sa=N&amp;start=360&amp;um=1" TargetMode="External"/><Relationship Id="rId9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ctrTitle"/>
          </p:nvPr>
        </p:nvSpPr>
        <p:spPr>
          <a:xfrm>
            <a:off x="587763" y="3537012"/>
            <a:ext cx="7858125" cy="1368152"/>
          </a:xfrm>
        </p:spPr>
        <p:txBody>
          <a:bodyPr/>
          <a:lstStyle/>
          <a:p>
            <a:pPr eaLnBrk="1" hangingPunct="1"/>
            <a:r>
              <a:rPr lang="en-GB" dirty="0" err="1" smtClean="0">
                <a:latin typeface="Arial" charset="0"/>
                <a:cs typeface="Arial" charset="0"/>
              </a:rPr>
              <a:t>Kalibracija</a:t>
            </a:r>
            <a:r>
              <a:rPr lang="en-GB" dirty="0" smtClean="0">
                <a:latin typeface="Arial" charset="0"/>
                <a:cs typeface="Arial" charset="0"/>
              </a:rPr>
              <a:t> </a:t>
            </a:r>
            <a:r>
              <a:rPr lang="en-GB" dirty="0" err="1" smtClean="0">
                <a:latin typeface="Arial" charset="0"/>
                <a:cs typeface="Arial" charset="0"/>
              </a:rPr>
              <a:t>atomizera</a:t>
            </a:r>
            <a:r>
              <a:rPr lang="en-GB" dirty="0" smtClean="0">
                <a:latin typeface="Arial" charset="0"/>
                <a:cs typeface="Arial" charset="0"/>
              </a:rPr>
              <a:t> </a:t>
            </a:r>
            <a:r>
              <a:rPr lang="sr-Latn-RS" dirty="0" smtClean="0">
                <a:latin typeface="Arial" charset="0"/>
                <a:cs typeface="Arial" charset="0"/>
              </a:rPr>
              <a:t>za primenu u zaštiti voćaka</a:t>
            </a:r>
            <a:endParaRPr lang="en-GB" dirty="0" smtClean="0">
              <a:latin typeface="Arial" charset="0"/>
              <a:cs typeface="Arial" charset="0"/>
            </a:endParaRPr>
          </a:p>
        </p:txBody>
      </p:sp>
      <p:pic>
        <p:nvPicPr>
          <p:cNvPr id="7" name="Picture 4" descr="C:\Users\marinal3\Desktop\logo SECP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911" y="9253"/>
            <a:ext cx="142875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 bwMode="auto">
          <a:xfrm>
            <a:off x="676019" y="5409220"/>
            <a:ext cx="8020373" cy="115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3000" kern="1200">
                <a:solidFill>
                  <a:srgbClr val="5519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RS" dirty="0" smtClean="0">
                <a:latin typeface="Arial" charset="0"/>
                <a:cs typeface="Arial" charset="0"/>
              </a:rPr>
              <a:t>Trening „Bezbedna upotreba pesticida“</a:t>
            </a:r>
          </a:p>
          <a:p>
            <a:pPr eaLnBrk="1" hangingPunct="1"/>
            <a:endParaRPr lang="en-GB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4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4"/>
          <p:cNvGrpSpPr>
            <a:grpSpLocks/>
          </p:cNvGrpSpPr>
          <p:nvPr/>
        </p:nvGrpSpPr>
        <p:grpSpPr bwMode="auto">
          <a:xfrm>
            <a:off x="1520031" y="2339788"/>
            <a:ext cx="2373313" cy="1812925"/>
            <a:chOff x="1667" y="1360"/>
            <a:chExt cx="2514" cy="2572"/>
          </a:xfrm>
        </p:grpSpPr>
        <p:sp>
          <p:nvSpPr>
            <p:cNvPr id="726021" name="Rectangle 5"/>
            <p:cNvSpPr>
              <a:spLocks noChangeArrowheads="1"/>
            </p:cNvSpPr>
            <p:nvPr/>
          </p:nvSpPr>
          <p:spPr bwMode="auto">
            <a:xfrm>
              <a:off x="1667" y="1824"/>
              <a:ext cx="2361" cy="2038"/>
            </a:xfrm>
            <a:prstGeom prst="rect">
              <a:avLst/>
            </a:prstGeom>
            <a:solidFill>
              <a:srgbClr val="51DC0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sr-Latn-R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Zapremina za </a:t>
              </a:r>
            </a:p>
            <a:p>
              <a:pPr algn="ctr" eaLnBrk="0" hangingPunct="0">
                <a:defRPr/>
              </a:pPr>
              <a:r>
                <a:rPr lang="sr-Latn-R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prskanje</a:t>
              </a:r>
              <a:endParaRPr 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  <a:p>
              <a:pPr algn="ctr" eaLnBrk="0" hangingPunct="0">
                <a:defRPr/>
              </a:pPr>
              <a:r>
                <a:rPr lang="sr-Latn-R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po</a:t>
              </a:r>
              <a:r>
                <a:rPr lang="en-U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 ha</a:t>
              </a:r>
              <a:endParaRPr lang="en-US" sz="2800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  <p:grpSp>
          <p:nvGrpSpPr>
            <p:cNvPr id="11282" name="Group 6"/>
            <p:cNvGrpSpPr>
              <a:grpSpLocks/>
            </p:cNvGrpSpPr>
            <p:nvPr/>
          </p:nvGrpSpPr>
          <p:grpSpPr bwMode="auto">
            <a:xfrm rot="420000">
              <a:off x="1887" y="1360"/>
              <a:ext cx="329" cy="486"/>
              <a:chOff x="4339" y="1625"/>
              <a:chExt cx="329" cy="486"/>
            </a:xfrm>
          </p:grpSpPr>
          <p:sp>
            <p:nvSpPr>
              <p:cNvPr id="11292" name="AutoShape 7"/>
              <p:cNvSpPr>
                <a:spLocks noChangeArrowheads="1"/>
              </p:cNvSpPr>
              <p:nvPr/>
            </p:nvSpPr>
            <p:spPr bwMode="auto">
              <a:xfrm>
                <a:off x="4353" y="1625"/>
                <a:ext cx="315" cy="252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9933"/>
                  </a:gs>
                  <a:gs pos="100000">
                    <a:srgbClr val="FFFF00"/>
                  </a:gs>
                </a:gsLst>
                <a:lin ang="0" scaled="1"/>
              </a:gra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11293" name="Line 8"/>
              <p:cNvSpPr>
                <a:spLocks noChangeShapeType="1"/>
              </p:cNvSpPr>
              <p:nvPr/>
            </p:nvSpPr>
            <p:spPr bwMode="auto">
              <a:xfrm>
                <a:off x="4339" y="1625"/>
                <a:ext cx="0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3" name="Group 9"/>
            <p:cNvGrpSpPr>
              <a:grpSpLocks/>
            </p:cNvGrpSpPr>
            <p:nvPr/>
          </p:nvGrpSpPr>
          <p:grpSpPr bwMode="auto">
            <a:xfrm rot="420000">
              <a:off x="3866" y="3446"/>
              <a:ext cx="315" cy="486"/>
              <a:chOff x="4287" y="1683"/>
              <a:chExt cx="315" cy="486"/>
            </a:xfrm>
          </p:grpSpPr>
          <p:sp>
            <p:nvSpPr>
              <p:cNvPr id="11290" name="AutoShape 10"/>
              <p:cNvSpPr>
                <a:spLocks noChangeArrowheads="1"/>
              </p:cNvSpPr>
              <p:nvPr/>
            </p:nvSpPr>
            <p:spPr bwMode="auto">
              <a:xfrm>
                <a:off x="4287" y="1752"/>
                <a:ext cx="315" cy="252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9933"/>
                  </a:gs>
                  <a:gs pos="100000">
                    <a:srgbClr val="FFFF00"/>
                  </a:gs>
                </a:gsLst>
                <a:lin ang="0" scaled="1"/>
              </a:gra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11291" name="Line 11"/>
              <p:cNvSpPr>
                <a:spLocks noChangeShapeType="1"/>
              </p:cNvSpPr>
              <p:nvPr/>
            </p:nvSpPr>
            <p:spPr bwMode="auto">
              <a:xfrm>
                <a:off x="4312" y="1683"/>
                <a:ext cx="0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4" name="Group 12"/>
            <p:cNvGrpSpPr>
              <a:grpSpLocks/>
            </p:cNvGrpSpPr>
            <p:nvPr/>
          </p:nvGrpSpPr>
          <p:grpSpPr bwMode="auto">
            <a:xfrm rot="420000">
              <a:off x="1847" y="3397"/>
              <a:ext cx="328" cy="486"/>
              <a:chOff x="4301" y="1631"/>
              <a:chExt cx="328" cy="486"/>
            </a:xfrm>
          </p:grpSpPr>
          <p:sp>
            <p:nvSpPr>
              <p:cNvPr id="11288" name="AutoShape 13"/>
              <p:cNvSpPr>
                <a:spLocks noChangeArrowheads="1"/>
              </p:cNvSpPr>
              <p:nvPr/>
            </p:nvSpPr>
            <p:spPr bwMode="auto">
              <a:xfrm>
                <a:off x="4314" y="1693"/>
                <a:ext cx="315" cy="252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9933"/>
                  </a:gs>
                  <a:gs pos="100000">
                    <a:srgbClr val="FFFF00"/>
                  </a:gs>
                </a:gsLst>
                <a:lin ang="0" scaled="1"/>
              </a:gra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11289" name="Line 14"/>
              <p:cNvSpPr>
                <a:spLocks noChangeShapeType="1"/>
              </p:cNvSpPr>
              <p:nvPr/>
            </p:nvSpPr>
            <p:spPr bwMode="auto">
              <a:xfrm>
                <a:off x="4301" y="1631"/>
                <a:ext cx="0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285" name="Group 15"/>
            <p:cNvGrpSpPr>
              <a:grpSpLocks/>
            </p:cNvGrpSpPr>
            <p:nvPr/>
          </p:nvGrpSpPr>
          <p:grpSpPr bwMode="auto">
            <a:xfrm rot="420000">
              <a:off x="3847" y="1384"/>
              <a:ext cx="329" cy="487"/>
              <a:chOff x="4263" y="1649"/>
              <a:chExt cx="329" cy="487"/>
            </a:xfrm>
          </p:grpSpPr>
          <p:sp>
            <p:nvSpPr>
              <p:cNvPr id="11286" name="AutoShape 16"/>
              <p:cNvSpPr>
                <a:spLocks noChangeArrowheads="1"/>
              </p:cNvSpPr>
              <p:nvPr/>
            </p:nvSpPr>
            <p:spPr bwMode="auto">
              <a:xfrm>
                <a:off x="4277" y="1649"/>
                <a:ext cx="315" cy="252"/>
              </a:xfrm>
              <a:prstGeom prst="wave">
                <a:avLst>
                  <a:gd name="adj1" fmla="val 13005"/>
                  <a:gd name="adj2" fmla="val 0"/>
                </a:avLst>
              </a:prstGeom>
              <a:gradFill rotWithShape="0">
                <a:gsLst>
                  <a:gs pos="0">
                    <a:srgbClr val="FFFF00"/>
                  </a:gs>
                  <a:gs pos="50000">
                    <a:srgbClr val="FF9933"/>
                  </a:gs>
                  <a:gs pos="100000">
                    <a:srgbClr val="FFFF00"/>
                  </a:gs>
                </a:gsLst>
                <a:lin ang="0" scaled="1"/>
              </a:gra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spcAft>
                    <a:spcPts val="600"/>
                  </a:spcAft>
                </a:pPr>
                <a:endParaRPr lang="de-CH" sz="1000"/>
              </a:p>
            </p:txBody>
          </p:sp>
          <p:sp>
            <p:nvSpPr>
              <p:cNvPr id="11287" name="Line 17"/>
              <p:cNvSpPr>
                <a:spLocks noChangeShapeType="1"/>
              </p:cNvSpPr>
              <p:nvPr/>
            </p:nvSpPr>
            <p:spPr bwMode="auto">
              <a:xfrm>
                <a:off x="4263" y="1650"/>
                <a:ext cx="0" cy="48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sm" len="sm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267" name="Text 273"/>
          <p:cNvSpPr txBox="1">
            <a:spLocks noChangeArrowheads="1"/>
          </p:cNvSpPr>
          <p:nvPr/>
        </p:nvSpPr>
        <p:spPr bwMode="auto">
          <a:xfrm>
            <a:off x="1714500" y="4572000"/>
            <a:ext cx="1138238" cy="61753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Protok dizne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1,6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L/min</a:t>
            </a:r>
          </a:p>
        </p:txBody>
      </p:sp>
      <p:sp>
        <p:nvSpPr>
          <p:cNvPr id="11268" name="Text 273"/>
          <p:cNvSpPr txBox="1">
            <a:spLocks noChangeArrowheads="1"/>
          </p:cNvSpPr>
          <p:nvPr/>
        </p:nvSpPr>
        <p:spPr bwMode="auto">
          <a:xfrm>
            <a:off x="3286125" y="4572000"/>
            <a:ext cx="1214438" cy="608013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>
                <a:solidFill>
                  <a:srgbClr val="000000"/>
                </a:solidFill>
              </a:rPr>
              <a:t>Faktor konverzije</a:t>
            </a:r>
            <a:endParaRPr lang="en-US" sz="1400" b="1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000000"/>
                </a:solidFill>
              </a:rPr>
              <a:t>600</a:t>
            </a:r>
          </a:p>
        </p:txBody>
      </p:sp>
      <p:sp>
        <p:nvSpPr>
          <p:cNvPr id="11269" name="Text 273"/>
          <p:cNvSpPr txBox="1">
            <a:spLocks noChangeArrowheads="1"/>
          </p:cNvSpPr>
          <p:nvPr/>
        </p:nvSpPr>
        <p:spPr bwMode="auto">
          <a:xfrm>
            <a:off x="4929188" y="4581525"/>
            <a:ext cx="1643062" cy="608013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Borj dizni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10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sr-Latn-RS" sz="1400" b="1" dirty="0">
                <a:solidFill>
                  <a:srgbClr val="000000"/>
                </a:solidFill>
              </a:rPr>
              <a:t>komada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270" name="Text 273"/>
          <p:cNvSpPr txBox="1">
            <a:spLocks noChangeArrowheads="1"/>
          </p:cNvSpPr>
          <p:nvPr/>
        </p:nvSpPr>
        <p:spPr bwMode="auto">
          <a:xfrm>
            <a:off x="2643188" y="5357813"/>
            <a:ext cx="1571625" cy="8080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Širina </a:t>
            </a:r>
            <a:r>
              <a:rPr lang="sr-Latn-RS" sz="1400" b="1" dirty="0" smtClean="0">
                <a:solidFill>
                  <a:srgbClr val="000000"/>
                </a:solidFill>
              </a:rPr>
              <a:t>između redova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4 </a:t>
            </a:r>
            <a:r>
              <a:rPr lang="en-US" sz="1400" b="1" dirty="0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11271" name="Text 273"/>
          <p:cNvSpPr txBox="1">
            <a:spLocks noChangeArrowheads="1"/>
          </p:cNvSpPr>
          <p:nvPr/>
        </p:nvSpPr>
        <p:spPr bwMode="auto">
          <a:xfrm>
            <a:off x="4572000" y="5357813"/>
            <a:ext cx="1527175" cy="60801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Brzina traktora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5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km/h</a:t>
            </a:r>
          </a:p>
        </p:txBody>
      </p:sp>
      <p:sp>
        <p:nvSpPr>
          <p:cNvPr id="11272" name="Text 280"/>
          <p:cNvSpPr txBox="1">
            <a:spLocks noChangeArrowheads="1"/>
          </p:cNvSpPr>
          <p:nvPr/>
        </p:nvSpPr>
        <p:spPr bwMode="auto">
          <a:xfrm>
            <a:off x="7000875" y="5000625"/>
            <a:ext cx="1035050" cy="571500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r-Latn-RS" sz="1400" b="1" dirty="0" smtClean="0">
                <a:solidFill>
                  <a:srgbClr val="FF0000"/>
                </a:solidFill>
              </a:rPr>
              <a:t>480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L/ha</a:t>
            </a:r>
          </a:p>
        </p:txBody>
      </p:sp>
      <p:sp>
        <p:nvSpPr>
          <p:cNvPr id="11273" name="Line 32"/>
          <p:cNvSpPr>
            <a:spLocks noChangeShapeType="1"/>
          </p:cNvSpPr>
          <p:nvPr/>
        </p:nvSpPr>
        <p:spPr bwMode="auto">
          <a:xfrm flipV="1">
            <a:off x="1643063" y="5286375"/>
            <a:ext cx="4929187" cy="0"/>
          </a:xfrm>
          <a:prstGeom prst="line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en-US"/>
          </a:p>
        </p:txBody>
      </p:sp>
      <p:sp>
        <p:nvSpPr>
          <p:cNvPr id="11274" name="Text Box 32"/>
          <p:cNvSpPr txBox="1">
            <a:spLocks noChangeArrowheads="1"/>
          </p:cNvSpPr>
          <p:nvPr/>
        </p:nvSpPr>
        <p:spPr bwMode="auto">
          <a:xfrm>
            <a:off x="900113" y="1500188"/>
            <a:ext cx="7632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Izračunavanje zapremine rastvora za prskanje </a:t>
            </a:r>
            <a:r>
              <a:rPr lang="en-US" sz="2400"/>
              <a:t>(L/ha)</a:t>
            </a:r>
          </a:p>
        </p:txBody>
      </p:sp>
      <p:sp>
        <p:nvSpPr>
          <p:cNvPr id="34" name="Foliennummernplatzhalt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D8AAEA-6D71-49E6-A357-6CA0DDB5F3D3}" type="slidenum">
              <a:rPr lang="pt-PT"/>
              <a:pPr>
                <a:defRPr/>
              </a:pPr>
              <a:t>10</a:t>
            </a:fld>
            <a:endParaRPr lang="pt-PT" dirty="0"/>
          </a:p>
        </p:txBody>
      </p:sp>
      <p:sp>
        <p:nvSpPr>
          <p:cNvPr id="11276" name="Textfeld 35"/>
          <p:cNvSpPr txBox="1">
            <a:spLocks noChangeArrowheads="1"/>
          </p:cNvSpPr>
          <p:nvPr/>
        </p:nvSpPr>
        <p:spPr bwMode="auto">
          <a:xfrm>
            <a:off x="2928938" y="4714875"/>
            <a:ext cx="285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/>
              <a:t>X</a:t>
            </a:r>
          </a:p>
        </p:txBody>
      </p:sp>
      <p:sp>
        <p:nvSpPr>
          <p:cNvPr id="11277" name="Textfeld 36"/>
          <p:cNvSpPr txBox="1">
            <a:spLocks noChangeArrowheads="1"/>
          </p:cNvSpPr>
          <p:nvPr/>
        </p:nvSpPr>
        <p:spPr bwMode="auto">
          <a:xfrm>
            <a:off x="4572000" y="4714875"/>
            <a:ext cx="285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/>
              <a:t>X</a:t>
            </a:r>
          </a:p>
        </p:txBody>
      </p:sp>
      <p:sp>
        <p:nvSpPr>
          <p:cNvPr id="11278" name="Textfeld 37"/>
          <p:cNvSpPr txBox="1">
            <a:spLocks noChangeArrowheads="1"/>
          </p:cNvSpPr>
          <p:nvPr/>
        </p:nvSpPr>
        <p:spPr bwMode="auto">
          <a:xfrm>
            <a:off x="4214813" y="5500688"/>
            <a:ext cx="285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/>
              <a:t>X</a:t>
            </a:r>
          </a:p>
        </p:txBody>
      </p:sp>
      <p:sp>
        <p:nvSpPr>
          <p:cNvPr id="11279" name="Textfeld 38"/>
          <p:cNvSpPr txBox="1">
            <a:spLocks noChangeArrowheads="1"/>
          </p:cNvSpPr>
          <p:nvPr/>
        </p:nvSpPr>
        <p:spPr bwMode="auto">
          <a:xfrm>
            <a:off x="6643688" y="5143500"/>
            <a:ext cx="285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600"/>
              <a:t>=</a:t>
            </a:r>
          </a:p>
        </p:txBody>
      </p:sp>
      <p:pic>
        <p:nvPicPr>
          <p:cNvPr id="30" name="Grafik 34" descr="Bild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2071688"/>
            <a:ext cx="377825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Gerade Verbindung mit Pfeil 32"/>
          <p:cNvCxnSpPr/>
          <p:nvPr/>
        </p:nvCxnSpPr>
        <p:spPr>
          <a:xfrm>
            <a:off x="4929188" y="4357688"/>
            <a:ext cx="3000375" cy="1587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4"/>
          <p:cNvSpPr txBox="1">
            <a:spLocks noChangeArrowheads="1"/>
          </p:cNvSpPr>
          <p:nvPr/>
        </p:nvSpPr>
        <p:spPr bwMode="auto">
          <a:xfrm>
            <a:off x="5715000" y="4071938"/>
            <a:ext cx="1285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1600" dirty="0" smtClean="0"/>
              <a:t>Širina reda</a:t>
            </a:r>
            <a:endParaRPr lang="en-GB" sz="1600" dirty="0"/>
          </a:p>
        </p:txBody>
      </p:sp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36" name="Rectangle 3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6089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2089116" y="1493811"/>
            <a:ext cx="5429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sz="2400" dirty="0" smtClean="0"/>
              <a:t>Preporučena količina rastvora </a:t>
            </a:r>
            <a:r>
              <a:rPr lang="en-GB" sz="2400" dirty="0" smtClean="0"/>
              <a:t>(L/ha</a:t>
            </a:r>
            <a:r>
              <a:rPr lang="en-GB" sz="2400" dirty="0"/>
              <a:t>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505275-3A17-4C75-8000-CBEBF1A61844}" type="slidenum">
              <a:rPr lang="pt-PT" smtClean="0"/>
              <a:pPr>
                <a:defRPr/>
              </a:pPr>
              <a:t>11</a:t>
            </a:fld>
            <a:endParaRPr lang="pt-PT" dirty="0"/>
          </a:p>
        </p:txBody>
      </p:sp>
      <p:sp>
        <p:nvSpPr>
          <p:cNvPr id="11268" name="Textfeld 7"/>
          <p:cNvSpPr txBox="1">
            <a:spLocks noChangeArrowheads="1"/>
          </p:cNvSpPr>
          <p:nvPr/>
        </p:nvSpPr>
        <p:spPr bwMode="auto">
          <a:xfrm>
            <a:off x="642938" y="2357438"/>
            <a:ext cx="80724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sr-Latn-RS" sz="2000" dirty="0"/>
              <a:t>Ako je izračunata količina rastvora u okviru preporučene količine količine za primenu,</a:t>
            </a:r>
            <a:r>
              <a:rPr lang="en-US" sz="2000" dirty="0"/>
              <a:t> </a:t>
            </a:r>
            <a:r>
              <a:rPr lang="sr-Latn-RS" sz="2000" dirty="0"/>
              <a:t>nastaviti sa</a:t>
            </a:r>
            <a:r>
              <a:rPr lang="en-US" sz="2000" dirty="0"/>
              <a:t> </a:t>
            </a:r>
            <a:endParaRPr lang="sr-Latn-RS" sz="2000" dirty="0" smtClean="0"/>
          </a:p>
          <a:p>
            <a:pPr algn="ctr" eaLnBrk="1" hangingPunct="1"/>
            <a:r>
              <a:rPr lang="en-US" sz="2000" dirty="0" smtClean="0"/>
              <a:t>‘</a:t>
            </a:r>
            <a:r>
              <a:rPr lang="sr-Latn-RS" sz="2000" dirty="0"/>
              <a:t>Podešavanje </a:t>
            </a:r>
            <a:r>
              <a:rPr lang="sr-Latn-RS" sz="2000" dirty="0" smtClean="0"/>
              <a:t>orošivača </a:t>
            </a:r>
            <a:r>
              <a:rPr lang="sr-Latn-RS" sz="2000" dirty="0"/>
              <a:t>prema usevu“.</a:t>
            </a:r>
            <a:endParaRPr lang="en-GB" sz="2000" dirty="0"/>
          </a:p>
        </p:txBody>
      </p:sp>
      <p:grpSp>
        <p:nvGrpSpPr>
          <p:cNvPr id="11269" name="Gruppieren 13"/>
          <p:cNvGrpSpPr>
            <a:grpSpLocks/>
          </p:cNvGrpSpPr>
          <p:nvPr/>
        </p:nvGrpSpPr>
        <p:grpSpPr bwMode="auto">
          <a:xfrm>
            <a:off x="4714875" y="3929063"/>
            <a:ext cx="714375" cy="1785937"/>
            <a:chOff x="3500430" y="3857628"/>
            <a:chExt cx="714380" cy="1785950"/>
          </a:xfrm>
        </p:grpSpPr>
        <p:sp>
          <p:nvSpPr>
            <p:cNvPr id="10" name="Abgerundetes Rechteck 9"/>
            <p:cNvSpPr/>
            <p:nvPr/>
          </p:nvSpPr>
          <p:spPr>
            <a:xfrm>
              <a:off x="3500430" y="3857628"/>
              <a:ext cx="714380" cy="1571636"/>
            </a:xfrm>
            <a:prstGeom prst="roundRect">
              <a:avLst/>
            </a:prstGeom>
            <a:solidFill>
              <a:srgbClr val="00B050"/>
            </a:solidFill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3" name="Gerade Verbindung 12"/>
            <p:cNvCxnSpPr>
              <a:stCxn id="10" idx="2"/>
            </p:cNvCxnSpPr>
            <p:nvPr/>
          </p:nvCxnSpPr>
          <p:spPr>
            <a:xfrm rot="5400000">
              <a:off x="3750464" y="5536421"/>
              <a:ext cx="214314" cy="0"/>
            </a:xfrm>
            <a:prstGeom prst="line">
              <a:avLst/>
            </a:prstGeom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70" name="Gruppieren 14"/>
          <p:cNvGrpSpPr>
            <a:grpSpLocks/>
          </p:cNvGrpSpPr>
          <p:nvPr/>
        </p:nvGrpSpPr>
        <p:grpSpPr bwMode="auto">
          <a:xfrm>
            <a:off x="7286625" y="3929063"/>
            <a:ext cx="714375" cy="1785937"/>
            <a:chOff x="3500430" y="3857628"/>
            <a:chExt cx="714380" cy="1785950"/>
          </a:xfrm>
        </p:grpSpPr>
        <p:sp>
          <p:nvSpPr>
            <p:cNvPr id="16" name="Abgerundetes Rechteck 15"/>
            <p:cNvSpPr/>
            <p:nvPr/>
          </p:nvSpPr>
          <p:spPr>
            <a:xfrm>
              <a:off x="3500430" y="3857628"/>
              <a:ext cx="714380" cy="1571636"/>
            </a:xfrm>
            <a:prstGeom prst="roundRect">
              <a:avLst/>
            </a:prstGeom>
            <a:solidFill>
              <a:srgbClr val="00B050"/>
            </a:solidFill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7" name="Gerade Verbindung 16"/>
            <p:cNvCxnSpPr>
              <a:stCxn id="16" idx="2"/>
            </p:cNvCxnSpPr>
            <p:nvPr/>
          </p:nvCxnSpPr>
          <p:spPr>
            <a:xfrm rot="5400000">
              <a:off x="3750464" y="5536421"/>
              <a:ext cx="214314" cy="0"/>
            </a:xfrm>
            <a:prstGeom prst="line">
              <a:avLst/>
            </a:prstGeom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Gerade Verbindung 18"/>
          <p:cNvCxnSpPr/>
          <p:nvPr/>
        </p:nvCxnSpPr>
        <p:spPr>
          <a:xfrm>
            <a:off x="4429125" y="5715000"/>
            <a:ext cx="3857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2" name="Textfeld 13"/>
          <p:cNvSpPr txBox="1">
            <a:spLocks noChangeArrowheads="1"/>
          </p:cNvSpPr>
          <p:nvPr/>
        </p:nvSpPr>
        <p:spPr bwMode="auto">
          <a:xfrm>
            <a:off x="4500563" y="3429000"/>
            <a:ext cx="1285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1600" dirty="0" smtClean="0"/>
              <a:t>Širina krune</a:t>
            </a:r>
            <a:endParaRPr lang="en-GB" sz="1600" dirty="0"/>
          </a:p>
        </p:txBody>
      </p:sp>
      <p:sp>
        <p:nvSpPr>
          <p:cNvPr id="11273" name="Textfeld 13"/>
          <p:cNvSpPr txBox="1">
            <a:spLocks noChangeArrowheads="1"/>
          </p:cNvSpPr>
          <p:nvPr/>
        </p:nvSpPr>
        <p:spPr bwMode="auto">
          <a:xfrm rot="-5400000">
            <a:off x="5026818" y="4474160"/>
            <a:ext cx="14287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RS" sz="1600" dirty="0" smtClean="0"/>
              <a:t>Visina krune</a:t>
            </a:r>
            <a:endParaRPr lang="en-GB" sz="1600" dirty="0"/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4714875" y="3786188"/>
            <a:ext cx="714375" cy="1587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rot="5400000">
            <a:off x="4787106" y="4715669"/>
            <a:ext cx="1571625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>
            <a:off x="5072063" y="5857875"/>
            <a:ext cx="2571750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7" name="Textfeld 13"/>
          <p:cNvSpPr txBox="1">
            <a:spLocks noChangeArrowheads="1"/>
          </p:cNvSpPr>
          <p:nvPr/>
        </p:nvSpPr>
        <p:spPr bwMode="auto">
          <a:xfrm>
            <a:off x="5786438" y="5857875"/>
            <a:ext cx="1285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1600" dirty="0" smtClean="0"/>
              <a:t>Širina reda</a:t>
            </a:r>
            <a:endParaRPr lang="en-GB" sz="1600" dirty="0"/>
          </a:p>
        </p:txBody>
      </p:sp>
      <p:sp>
        <p:nvSpPr>
          <p:cNvPr id="11278" name="Textfeld 7"/>
          <p:cNvSpPr txBox="1">
            <a:spLocks noChangeArrowheads="1"/>
          </p:cNvSpPr>
          <p:nvPr/>
        </p:nvSpPr>
        <p:spPr bwMode="auto">
          <a:xfrm>
            <a:off x="395536" y="3500438"/>
            <a:ext cx="3962152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sr-Latn-RS" sz="2000" dirty="0" smtClean="0"/>
              <a:t>Preporučena količina rastvora</a:t>
            </a:r>
            <a:endParaRPr lang="en-GB" sz="2000" dirty="0"/>
          </a:p>
          <a:p>
            <a:pPr>
              <a:spcAft>
                <a:spcPts val="600"/>
              </a:spcAft>
            </a:pPr>
            <a:r>
              <a:rPr lang="sr-Latn-RS" dirty="0" smtClean="0"/>
              <a:t>Pratiti uputstva na etiketi preparata.</a:t>
            </a:r>
            <a:endParaRPr lang="en-GB" dirty="0"/>
          </a:p>
          <a:p>
            <a:pPr>
              <a:spcAft>
                <a:spcPts val="600"/>
              </a:spcAft>
            </a:pPr>
            <a:r>
              <a:rPr lang="sr-Latn-RS" dirty="0" smtClean="0"/>
              <a:t>Okvirna količina rastvora za primenu orošivačem</a:t>
            </a:r>
            <a:r>
              <a:rPr lang="en-GB" dirty="0" smtClean="0"/>
              <a:t>: 200</a:t>
            </a:r>
            <a:r>
              <a:rPr lang="sr-Latn-RS" dirty="0" smtClean="0"/>
              <a:t> </a:t>
            </a:r>
            <a:r>
              <a:rPr lang="en-GB" dirty="0" smtClean="0"/>
              <a:t>-1000</a:t>
            </a:r>
            <a:r>
              <a:rPr lang="sr-Latn-RS" dirty="0" smtClean="0"/>
              <a:t> L</a:t>
            </a:r>
            <a:r>
              <a:rPr lang="en-GB" dirty="0" smtClean="0"/>
              <a:t>/ha </a:t>
            </a:r>
            <a:endParaRPr lang="en-GB" dirty="0"/>
          </a:p>
          <a:p>
            <a:pPr>
              <a:spcAft>
                <a:spcPts val="600"/>
              </a:spcAft>
            </a:pPr>
            <a:r>
              <a:rPr lang="sr-Latn-RS" dirty="0" smtClean="0"/>
              <a:t>Izbegavati slivanje rastvora sa biljnih delova.</a:t>
            </a:r>
            <a:endParaRPr lang="en-GB" dirty="0"/>
          </a:p>
          <a:p>
            <a:pPr>
              <a:spcAft>
                <a:spcPts val="600"/>
              </a:spcAft>
            </a:pPr>
            <a:r>
              <a:rPr lang="sr-Latn-RS" dirty="0" smtClean="0"/>
              <a:t>Postoje tri modela koji uzimaju u obzir širinu reda, kao i visinu i širinu krune voćke.</a:t>
            </a:r>
            <a:endParaRPr lang="en-GB" dirty="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2" name="Rectangle 21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3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1889125" y="1500188"/>
            <a:ext cx="5597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Kako prilagoditi količinu rastvora</a:t>
            </a:r>
            <a:r>
              <a:rPr lang="en-GB" sz="2400"/>
              <a:t>(L/ha)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3F4EA-4825-42D2-BB05-5BA2B946E2BD}" type="slidenum">
              <a:rPr lang="pt-PT"/>
              <a:pPr>
                <a:defRPr/>
              </a:pPr>
              <a:t>12</a:t>
            </a:fld>
            <a:endParaRPr lang="pt-PT" dirty="0"/>
          </a:p>
        </p:txBody>
      </p:sp>
      <p:sp>
        <p:nvSpPr>
          <p:cNvPr id="13316" name="Textfeld 7"/>
          <p:cNvSpPr txBox="1">
            <a:spLocks noChangeArrowheads="1"/>
          </p:cNvSpPr>
          <p:nvPr/>
        </p:nvSpPr>
        <p:spPr bwMode="auto">
          <a:xfrm>
            <a:off x="357188" y="2071688"/>
            <a:ext cx="8429625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2000" b="1" dirty="0">
                <a:solidFill>
                  <a:srgbClr val="34722A"/>
                </a:solidFill>
              </a:rPr>
              <a:t>Promeniti veličinu dizni </a:t>
            </a:r>
            <a:r>
              <a:rPr lang="en-GB" sz="2000" b="1" dirty="0">
                <a:solidFill>
                  <a:srgbClr val="34722A"/>
                </a:solidFill>
              </a:rPr>
              <a:t>(</a:t>
            </a:r>
            <a:r>
              <a:rPr lang="sr-Latn-RS" sz="2000" b="1" dirty="0">
                <a:solidFill>
                  <a:srgbClr val="34722A"/>
                </a:solidFill>
              </a:rPr>
              <a:t>veliko podešavanje</a:t>
            </a:r>
            <a:r>
              <a:rPr lang="en-GB" sz="2000" b="1" dirty="0">
                <a:solidFill>
                  <a:srgbClr val="34722A"/>
                </a:solidFill>
              </a:rPr>
              <a:t>):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Za veliko podešavanje</a:t>
            </a:r>
            <a:r>
              <a:rPr lang="en-GB" dirty="0"/>
              <a:t>, </a:t>
            </a:r>
            <a:r>
              <a:rPr lang="sr-Latn-RS" dirty="0"/>
              <a:t>promeniti dizne</a:t>
            </a:r>
            <a:r>
              <a:rPr lang="en-GB" dirty="0"/>
              <a:t> (</a:t>
            </a:r>
            <a:r>
              <a:rPr lang="sr-Latn-RS" dirty="0"/>
              <a:t>proveriti karakteristike dizni u katalogu proizvođača dizni), npr. uzeti dizne većeg </a:t>
            </a:r>
            <a:r>
              <a:rPr lang="sr-Latn-RS" dirty="0" smtClean="0"/>
              <a:t>protoka</a:t>
            </a:r>
            <a:endParaRPr lang="en-GB" dirty="0"/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Videti računanje na sledećem slajdu.</a:t>
            </a:r>
            <a:endParaRPr lang="en-GB" dirty="0"/>
          </a:p>
          <a:p>
            <a:pPr eaLnBrk="1" hangingPunct="1">
              <a:buFont typeface="Calibri" pitchFamily="34" charset="0"/>
              <a:buAutoNum type="arabicParenR"/>
            </a:pPr>
            <a:endParaRPr lang="en-GB" dirty="0">
              <a:solidFill>
                <a:srgbClr val="34722A"/>
              </a:solidFill>
            </a:endParaRPr>
          </a:p>
          <a:p>
            <a:pPr eaLnBrk="1" hangingPunct="1"/>
            <a:r>
              <a:rPr lang="sr-Latn-RS" sz="2000" b="1" dirty="0">
                <a:solidFill>
                  <a:srgbClr val="34722A"/>
                </a:solidFill>
              </a:rPr>
              <a:t>Prilagoditi brzinu traktora </a:t>
            </a:r>
            <a:r>
              <a:rPr lang="en-GB" sz="2000" b="1" dirty="0">
                <a:solidFill>
                  <a:srgbClr val="34722A"/>
                </a:solidFill>
              </a:rPr>
              <a:t>(</a:t>
            </a:r>
            <a:r>
              <a:rPr lang="sr-Latn-RS" sz="2000" b="1" dirty="0">
                <a:solidFill>
                  <a:srgbClr val="34722A"/>
                </a:solidFill>
              </a:rPr>
              <a:t>srednje podešavanje</a:t>
            </a:r>
            <a:r>
              <a:rPr lang="en-GB" sz="2000" b="1" dirty="0">
                <a:solidFill>
                  <a:srgbClr val="34722A"/>
                </a:solidFill>
              </a:rPr>
              <a:t>):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Primenjena zapremina </a:t>
            </a:r>
            <a:r>
              <a:rPr lang="sr-Latn-RS" dirty="0" smtClean="0"/>
              <a:t>rastvora </a:t>
            </a:r>
            <a:r>
              <a:rPr lang="sr-Latn-RS" dirty="0"/>
              <a:t>može biti podešena promenom brzine traktora</a:t>
            </a:r>
            <a:r>
              <a:rPr lang="en-GB" dirty="0"/>
              <a:t>. </a:t>
            </a:r>
            <a:r>
              <a:rPr lang="sr-Latn-RS" dirty="0"/>
              <a:t>Smanjem brzine povećava se primenjena količina rastvora</a:t>
            </a:r>
            <a:r>
              <a:rPr lang="sr-Latn-RS" dirty="0" smtClean="0"/>
              <a:t>.</a:t>
            </a:r>
            <a:endParaRPr lang="en-GB" dirty="0"/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Videti računanje na sledećem slajdu.</a:t>
            </a:r>
            <a:endParaRPr lang="en-GB" dirty="0"/>
          </a:p>
          <a:p>
            <a:pPr eaLnBrk="1" hangingPunct="1">
              <a:buFont typeface="Calibri" pitchFamily="34" charset="0"/>
              <a:buAutoNum type="arabicParenR"/>
            </a:pPr>
            <a:endParaRPr lang="en-GB" b="1" dirty="0">
              <a:solidFill>
                <a:srgbClr val="34722A"/>
              </a:solidFill>
            </a:endParaRPr>
          </a:p>
          <a:p>
            <a:pPr eaLnBrk="1" hangingPunct="1"/>
            <a:r>
              <a:rPr lang="sr-Latn-RS" sz="2000" b="1" dirty="0">
                <a:solidFill>
                  <a:srgbClr val="34722A"/>
                </a:solidFill>
              </a:rPr>
              <a:t>Podesiti  radni pritisak prskalice </a:t>
            </a:r>
            <a:r>
              <a:rPr lang="en-GB" sz="2000" b="1" dirty="0">
                <a:solidFill>
                  <a:srgbClr val="34722A"/>
                </a:solidFill>
              </a:rPr>
              <a:t>(</a:t>
            </a:r>
            <a:r>
              <a:rPr lang="sr-Latn-RS" sz="2000" b="1" dirty="0">
                <a:solidFill>
                  <a:srgbClr val="34722A"/>
                </a:solidFill>
              </a:rPr>
              <a:t>malo podešavanje</a:t>
            </a:r>
            <a:r>
              <a:rPr lang="en-GB" sz="2000" b="1" dirty="0">
                <a:solidFill>
                  <a:srgbClr val="34722A"/>
                </a:solidFill>
              </a:rPr>
              <a:t>):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Male promene u protoku rastvora mogu se podesiti preko promene radnog pritiska </a:t>
            </a:r>
            <a:r>
              <a:rPr lang="sr-Latn-RS" dirty="0" smtClean="0"/>
              <a:t>orošivača. </a:t>
            </a:r>
            <a:r>
              <a:rPr lang="sr-Latn-RS" dirty="0"/>
              <a:t>Za duplo povećanje protoka potrebno je pritisak povećati četiri puta.</a:t>
            </a:r>
            <a:endParaRPr lang="en-GB" dirty="0"/>
          </a:p>
          <a:p>
            <a:pPr lvl="1" eaLnBrk="1" hangingPunct="1">
              <a:buFont typeface="Wingdings" pitchFamily="2" charset="2"/>
              <a:buChar char="q"/>
            </a:pPr>
            <a:r>
              <a:rPr lang="sr-Latn-RS" dirty="0"/>
              <a:t>Videti računanje na sledećem slajdu.</a:t>
            </a:r>
            <a:endParaRPr lang="en-GB" dirty="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9" name="Rectangle 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716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1042988" y="1500188"/>
            <a:ext cx="7002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sz="2400">
                <a:solidFill>
                  <a:srgbClr val="000000"/>
                </a:solidFill>
              </a:rPr>
              <a:t>Promena veličine dizne </a:t>
            </a:r>
            <a:r>
              <a:rPr lang="en-GB" sz="2400">
                <a:solidFill>
                  <a:srgbClr val="000000"/>
                </a:solidFill>
              </a:rPr>
              <a:t>(</a:t>
            </a:r>
            <a:r>
              <a:rPr lang="sr-Latn-RS" sz="2400">
                <a:solidFill>
                  <a:srgbClr val="000000"/>
                </a:solidFill>
              </a:rPr>
              <a:t>veliko podešavanje)</a:t>
            </a:r>
            <a:endParaRPr lang="en-GB" sz="2400">
              <a:solidFill>
                <a:srgbClr val="000000"/>
              </a:solidFill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143508" y="2071688"/>
            <a:ext cx="3709355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Font typeface="Calibri" pitchFamily="34" charset="0"/>
              <a:buAutoNum type="arabicParenR"/>
            </a:pPr>
            <a:r>
              <a:rPr lang="sr-Latn-RS" sz="1600" dirty="0"/>
              <a:t>Izračinati potreban protok rastvora po dizni na osnovu već određene brzine traktora i potrebne količine rastvora.</a:t>
            </a:r>
            <a:endParaRPr lang="en-US" sz="1600" dirty="0"/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rabicParenR"/>
            </a:pPr>
            <a:r>
              <a:rPr lang="sr-Latn-RS" sz="1600" dirty="0"/>
              <a:t>Izabrati odgovarajuću </a:t>
            </a:r>
            <a:r>
              <a:rPr lang="sr-Latn-RS" sz="1600" dirty="0" smtClean="0"/>
              <a:t>diznu </a:t>
            </a:r>
            <a:r>
              <a:rPr lang="en-US" sz="1600" dirty="0" smtClean="0"/>
              <a:t>/ </a:t>
            </a:r>
            <a:r>
              <a:rPr lang="sr-Latn-RS" sz="1600" dirty="0"/>
              <a:t>boja</a:t>
            </a:r>
            <a:r>
              <a:rPr lang="en-US" sz="1600" dirty="0"/>
              <a:t>, </a:t>
            </a:r>
            <a:r>
              <a:rPr lang="sr-Latn-RS" sz="1600" dirty="0"/>
              <a:t>npr.</a:t>
            </a:r>
            <a:r>
              <a:rPr lang="en-US" sz="1600" dirty="0"/>
              <a:t> </a:t>
            </a:r>
            <a:r>
              <a:rPr lang="sr-Latn-RS" sz="1600" dirty="0" smtClean="0"/>
              <a:t>Siva za</a:t>
            </a:r>
            <a:r>
              <a:rPr lang="en-US" sz="1600" dirty="0" smtClean="0"/>
              <a:t> 2 L/min</a:t>
            </a:r>
            <a:r>
              <a:rPr lang="sr-Latn-RS" sz="1600" dirty="0"/>
              <a:t>, koja ovaj protok postiže pritiskom od </a:t>
            </a:r>
            <a:r>
              <a:rPr lang="sr-Latn-RS" sz="1600" dirty="0" smtClean="0"/>
              <a:t>9 </a:t>
            </a:r>
            <a:r>
              <a:rPr lang="sr-Latn-RS" sz="1600" dirty="0"/>
              <a:t>bar.</a:t>
            </a:r>
            <a:endParaRPr lang="en-US" sz="1600" dirty="0"/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rabicParenR"/>
            </a:pPr>
            <a:endParaRPr lang="en-US" sz="1600" dirty="0"/>
          </a:p>
        </p:txBody>
      </p:sp>
      <p:sp>
        <p:nvSpPr>
          <p:cNvPr id="14340" name="Text 273"/>
          <p:cNvSpPr txBox="1">
            <a:spLocks noChangeArrowheads="1"/>
          </p:cNvSpPr>
          <p:nvPr/>
        </p:nvSpPr>
        <p:spPr bwMode="auto">
          <a:xfrm>
            <a:off x="577850" y="4579938"/>
            <a:ext cx="1660525" cy="59055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Brzina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FF3300"/>
                </a:solidFill>
              </a:rPr>
              <a:t>5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km/h</a:t>
            </a:r>
          </a:p>
        </p:txBody>
      </p:sp>
      <p:sp>
        <p:nvSpPr>
          <p:cNvPr id="14341" name="Text 273"/>
          <p:cNvSpPr txBox="1">
            <a:spLocks noChangeArrowheads="1"/>
          </p:cNvSpPr>
          <p:nvPr/>
        </p:nvSpPr>
        <p:spPr bwMode="auto">
          <a:xfrm>
            <a:off x="2816225" y="4448175"/>
            <a:ext cx="1844675" cy="722313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Širina </a:t>
            </a:r>
            <a:r>
              <a:rPr lang="sr-Latn-RS" sz="1400" b="1" dirty="0" smtClean="0">
                <a:solidFill>
                  <a:srgbClr val="000000"/>
                </a:solidFill>
              </a:rPr>
              <a:t>redova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4 </a:t>
            </a:r>
            <a:r>
              <a:rPr lang="en-US" sz="1400" b="1" dirty="0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14342" name="Text 280"/>
          <p:cNvSpPr txBox="1">
            <a:spLocks noChangeArrowheads="1"/>
          </p:cNvSpPr>
          <p:nvPr/>
        </p:nvSpPr>
        <p:spPr bwMode="auto">
          <a:xfrm>
            <a:off x="2359025" y="4598988"/>
            <a:ext cx="357188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4343" name="Text 280"/>
          <p:cNvSpPr txBox="1">
            <a:spLocks noChangeArrowheads="1"/>
          </p:cNvSpPr>
          <p:nvPr/>
        </p:nvSpPr>
        <p:spPr bwMode="auto">
          <a:xfrm>
            <a:off x="4787900" y="4579938"/>
            <a:ext cx="357188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4344" name="Text 273"/>
          <p:cNvSpPr txBox="1">
            <a:spLocks noChangeArrowheads="1"/>
          </p:cNvSpPr>
          <p:nvPr/>
        </p:nvSpPr>
        <p:spPr bwMode="auto">
          <a:xfrm>
            <a:off x="5224463" y="4579938"/>
            <a:ext cx="1990725" cy="59055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 smtClean="0">
                <a:solidFill>
                  <a:srgbClr val="FF3300"/>
                </a:solidFill>
              </a:rPr>
              <a:t>6</a:t>
            </a:r>
            <a:r>
              <a:rPr lang="en-US" sz="1400" b="1" dirty="0" smtClean="0">
                <a:solidFill>
                  <a:srgbClr val="FF3300"/>
                </a:solidFill>
              </a:rPr>
              <a:t>00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4345" name="Text 280"/>
          <p:cNvSpPr txBox="1">
            <a:spLocks noChangeArrowheads="1"/>
          </p:cNvSpPr>
          <p:nvPr/>
        </p:nvSpPr>
        <p:spPr bwMode="auto">
          <a:xfrm>
            <a:off x="3859213" y="5367338"/>
            <a:ext cx="4286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4346" name="Text 280"/>
          <p:cNvSpPr txBox="1">
            <a:spLocks noChangeArrowheads="1"/>
          </p:cNvSpPr>
          <p:nvPr/>
        </p:nvSpPr>
        <p:spPr bwMode="auto">
          <a:xfrm>
            <a:off x="7288213" y="4294188"/>
            <a:ext cx="331787" cy="1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14347" name="Text 273"/>
          <p:cNvSpPr txBox="1">
            <a:spLocks noChangeArrowheads="1"/>
          </p:cNvSpPr>
          <p:nvPr/>
        </p:nvSpPr>
        <p:spPr bwMode="auto">
          <a:xfrm>
            <a:off x="1739900" y="5367338"/>
            <a:ext cx="1990725" cy="63182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>
                <a:solidFill>
                  <a:srgbClr val="000000"/>
                </a:solidFill>
              </a:rPr>
              <a:t>Faktor konverzije</a:t>
            </a:r>
            <a:endParaRPr lang="en-US" sz="1400" b="1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000000"/>
                </a:solidFill>
              </a:rPr>
              <a:t>600</a:t>
            </a:r>
          </a:p>
        </p:txBody>
      </p:sp>
      <p:sp>
        <p:nvSpPr>
          <p:cNvPr id="14348" name="Text 273"/>
          <p:cNvSpPr txBox="1">
            <a:spLocks noChangeArrowheads="1"/>
          </p:cNvSpPr>
          <p:nvPr/>
        </p:nvSpPr>
        <p:spPr bwMode="auto">
          <a:xfrm>
            <a:off x="4394200" y="5367338"/>
            <a:ext cx="1990725" cy="63182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Broj dizni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10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349" name="Text 280"/>
          <p:cNvSpPr txBox="1">
            <a:spLocks noChangeArrowheads="1"/>
          </p:cNvSpPr>
          <p:nvPr/>
        </p:nvSpPr>
        <p:spPr bwMode="auto">
          <a:xfrm>
            <a:off x="7546975" y="4743450"/>
            <a:ext cx="996950" cy="1069975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r-Latn-RS" sz="1400" b="1" dirty="0" smtClean="0">
                <a:solidFill>
                  <a:srgbClr val="FF0000"/>
                </a:solidFill>
              </a:rPr>
              <a:t>2</a:t>
            </a:r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L/min</a:t>
            </a:r>
          </a:p>
          <a:p>
            <a:r>
              <a:rPr lang="sr-Latn-RS" sz="1400" b="1" dirty="0">
                <a:solidFill>
                  <a:srgbClr val="FF0000"/>
                </a:solidFill>
              </a:rPr>
              <a:t>po dizni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4350" name="Line 31"/>
          <p:cNvSpPr>
            <a:spLocks noChangeShapeType="1"/>
          </p:cNvSpPr>
          <p:nvPr/>
        </p:nvSpPr>
        <p:spPr bwMode="auto">
          <a:xfrm>
            <a:off x="573088" y="5281613"/>
            <a:ext cx="663733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1" name="AutoShape 32"/>
          <p:cNvSpPr>
            <a:spLocks noChangeArrowheads="1"/>
          </p:cNvSpPr>
          <p:nvPr/>
        </p:nvSpPr>
        <p:spPr bwMode="auto">
          <a:xfrm>
            <a:off x="5081588" y="4000500"/>
            <a:ext cx="1825625" cy="428625"/>
          </a:xfrm>
          <a:prstGeom prst="wedgeRoundRectCallout">
            <a:avLst>
              <a:gd name="adj1" fmla="val 2685"/>
              <a:gd name="adj2" fmla="val 91944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FF3300"/>
                </a:solidFill>
              </a:rPr>
              <a:t>Potrebna količina rastvora</a:t>
            </a:r>
            <a:endParaRPr lang="en-GB" sz="1400">
              <a:solidFill>
                <a:srgbClr val="FF3300"/>
              </a:solidFill>
            </a:endParaRPr>
          </a:p>
        </p:txBody>
      </p:sp>
      <p:sp>
        <p:nvSpPr>
          <p:cNvPr id="14352" name="AutoShape 33"/>
          <p:cNvSpPr>
            <a:spLocks noChangeArrowheads="1"/>
          </p:cNvSpPr>
          <p:nvPr/>
        </p:nvSpPr>
        <p:spPr bwMode="auto">
          <a:xfrm>
            <a:off x="642938" y="4000500"/>
            <a:ext cx="1992312" cy="442913"/>
          </a:xfrm>
          <a:prstGeom prst="wedgeRoundRectCallout">
            <a:avLst>
              <a:gd name="adj1" fmla="val -13310"/>
              <a:gd name="adj2" fmla="val 83773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FF3300"/>
                </a:solidFill>
              </a:rPr>
              <a:t>Izmereno</a:t>
            </a:r>
            <a:endParaRPr lang="en-GB" sz="1400">
              <a:solidFill>
                <a:srgbClr val="FF3300"/>
              </a:solidFill>
            </a:endParaRPr>
          </a:p>
        </p:txBody>
      </p:sp>
      <p:sp>
        <p:nvSpPr>
          <p:cNvPr id="14353" name="AutoShape 34"/>
          <p:cNvSpPr>
            <a:spLocks noChangeArrowheads="1"/>
          </p:cNvSpPr>
          <p:nvPr/>
        </p:nvSpPr>
        <p:spPr bwMode="auto">
          <a:xfrm>
            <a:off x="2857500" y="4000500"/>
            <a:ext cx="1990725" cy="442913"/>
          </a:xfrm>
          <a:prstGeom prst="wedgeRoundRectCallout">
            <a:avLst>
              <a:gd name="adj1" fmla="val -14486"/>
              <a:gd name="adj2" fmla="val 90620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0000FF"/>
                </a:solidFill>
              </a:rPr>
              <a:t>Izmereno</a:t>
            </a:r>
            <a:endParaRPr lang="en-GB" sz="1400">
              <a:solidFill>
                <a:srgbClr val="0000FF"/>
              </a:solidFill>
            </a:endParaRPr>
          </a:p>
        </p:txBody>
      </p:sp>
      <p:sp>
        <p:nvSpPr>
          <p:cNvPr id="14354" name="AutoShape 36"/>
          <p:cNvSpPr>
            <a:spLocks noChangeArrowheads="1"/>
          </p:cNvSpPr>
          <p:nvPr/>
        </p:nvSpPr>
        <p:spPr bwMode="auto">
          <a:xfrm>
            <a:off x="4406900" y="6224588"/>
            <a:ext cx="1990725" cy="276225"/>
          </a:xfrm>
          <a:prstGeom prst="wedgeRoundRectCallout">
            <a:avLst>
              <a:gd name="adj1" fmla="val -1227"/>
              <a:gd name="adj2" fmla="val -136306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0000FF"/>
                </a:solidFill>
              </a:rPr>
              <a:t>Izbrojano</a:t>
            </a:r>
            <a:endParaRPr lang="en-GB" sz="1400">
              <a:solidFill>
                <a:srgbClr val="0000FF"/>
              </a:solidFill>
            </a:endParaRPr>
          </a:p>
        </p:txBody>
      </p:sp>
      <p:sp>
        <p:nvSpPr>
          <p:cNvPr id="14355" name="AutoShape 37"/>
          <p:cNvSpPr>
            <a:spLocks noChangeArrowheads="1"/>
          </p:cNvSpPr>
          <p:nvPr/>
        </p:nvSpPr>
        <p:spPr bwMode="auto">
          <a:xfrm>
            <a:off x="1714500" y="6215063"/>
            <a:ext cx="1992313" cy="285750"/>
          </a:xfrm>
          <a:prstGeom prst="wedgeRoundRectCallout">
            <a:avLst>
              <a:gd name="adj1" fmla="val -1366"/>
              <a:gd name="adj2" fmla="val -116412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en-GB" sz="1400">
                <a:solidFill>
                  <a:srgbClr val="0000FF"/>
                </a:solidFill>
              </a:rPr>
              <a:t>km/h – L/min</a:t>
            </a:r>
          </a:p>
        </p:txBody>
      </p:sp>
      <p:sp>
        <p:nvSpPr>
          <p:cNvPr id="14356" name="AutoShape 39"/>
          <p:cNvSpPr>
            <a:spLocks noChangeArrowheads="1"/>
          </p:cNvSpPr>
          <p:nvPr/>
        </p:nvSpPr>
        <p:spPr bwMode="auto">
          <a:xfrm>
            <a:off x="6994525" y="4000500"/>
            <a:ext cx="1822450" cy="447675"/>
          </a:xfrm>
          <a:prstGeom prst="wedgeRoundRectCallout">
            <a:avLst>
              <a:gd name="adj1" fmla="val 6083"/>
              <a:gd name="adj2" fmla="val 113111"/>
              <a:gd name="adj3" fmla="val 16667"/>
            </a:avLst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>
                <a:solidFill>
                  <a:srgbClr val="FF0000"/>
                </a:solidFill>
              </a:rPr>
              <a:t>Potrebna protok dizne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14357" name="Foliennummernplatzhalter 2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106772-F402-4391-B05B-88F8CA3AD29D}" type="slidenum">
              <a:rPr lang="pt-PT" smtClean="0"/>
              <a:pPr eaLnBrk="1" hangingPunct="1"/>
              <a:t>13</a:t>
            </a:fld>
            <a:endParaRPr lang="pt-PT" smtClean="0"/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49341" y="1884391"/>
            <a:ext cx="4887519" cy="183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Gerade Verbindung mit Pfeil 23"/>
          <p:cNvCxnSpPr/>
          <p:nvPr/>
        </p:nvCxnSpPr>
        <p:spPr>
          <a:xfrm rot="10800000" flipV="1">
            <a:off x="7420851" y="2336997"/>
            <a:ext cx="1430338" cy="928687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7" name="Rectangle 26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9612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8"/>
          <p:cNvSpPr txBox="1">
            <a:spLocks noChangeArrowheads="1"/>
          </p:cNvSpPr>
          <p:nvPr/>
        </p:nvSpPr>
        <p:spPr bwMode="auto">
          <a:xfrm>
            <a:off x="714375" y="4000500"/>
            <a:ext cx="2301875" cy="523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Sadašnja brzina traktora</a:t>
            </a:r>
            <a:endParaRPr lang="pt-PT" sz="1400" b="1" dirty="0">
              <a:solidFill>
                <a:srgbClr val="000000"/>
              </a:solidFill>
            </a:endParaRPr>
          </a:p>
          <a:p>
            <a:pPr algn="ctr"/>
            <a:r>
              <a:rPr lang="pt-PT" sz="1400" b="1" dirty="0">
                <a:solidFill>
                  <a:srgbClr val="000000"/>
                </a:solidFill>
              </a:rPr>
              <a:t> </a:t>
            </a:r>
            <a:r>
              <a:rPr lang="sr-Latn-RS" sz="1400" b="1" dirty="0" smtClean="0">
                <a:solidFill>
                  <a:srgbClr val="000000"/>
                </a:solidFill>
              </a:rPr>
              <a:t>5</a:t>
            </a:r>
            <a:r>
              <a:rPr lang="pt-PT" sz="1400" b="1" dirty="0" smtClean="0">
                <a:solidFill>
                  <a:srgbClr val="000000"/>
                </a:solidFill>
              </a:rPr>
              <a:t> </a:t>
            </a:r>
            <a:r>
              <a:rPr lang="pt-PT" sz="1400" b="1" dirty="0">
                <a:solidFill>
                  <a:srgbClr val="000000"/>
                </a:solidFill>
              </a:rPr>
              <a:t>km/h</a:t>
            </a:r>
          </a:p>
        </p:txBody>
      </p:sp>
      <p:sp>
        <p:nvSpPr>
          <p:cNvPr id="15363" name="Text Box 9"/>
          <p:cNvSpPr txBox="1">
            <a:spLocks noChangeArrowheads="1"/>
          </p:cNvSpPr>
          <p:nvPr/>
        </p:nvSpPr>
        <p:spPr bwMode="auto">
          <a:xfrm>
            <a:off x="3071813" y="4071938"/>
            <a:ext cx="431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1600"/>
              <a:t>X</a:t>
            </a:r>
          </a:p>
        </p:txBody>
      </p:sp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3429000" y="3500438"/>
            <a:ext cx="2214563" cy="66675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Sadašnja zapremina rastvora </a:t>
            </a: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480</a:t>
            </a:r>
            <a:r>
              <a:rPr lang="pt-PT" sz="1400" b="1" dirty="0" smtClean="0">
                <a:solidFill>
                  <a:srgbClr val="000000"/>
                </a:solidFill>
              </a:rPr>
              <a:t> </a:t>
            </a:r>
            <a:r>
              <a:rPr lang="pt-PT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5365" name="Line 11"/>
          <p:cNvSpPr>
            <a:spLocks noChangeShapeType="1"/>
          </p:cNvSpPr>
          <p:nvPr/>
        </p:nvSpPr>
        <p:spPr bwMode="auto">
          <a:xfrm>
            <a:off x="3429000" y="4286250"/>
            <a:ext cx="22145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6" name="Text Box 12"/>
          <p:cNvSpPr txBox="1">
            <a:spLocks noChangeArrowheads="1"/>
          </p:cNvSpPr>
          <p:nvPr/>
        </p:nvSpPr>
        <p:spPr bwMode="auto">
          <a:xfrm>
            <a:off x="3429000" y="4357688"/>
            <a:ext cx="2214563" cy="6556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Potrebna zapremina rastvora</a:t>
            </a:r>
            <a:endParaRPr lang="pt-PT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600</a:t>
            </a:r>
            <a:r>
              <a:rPr lang="pt-PT" sz="1400" b="1" dirty="0" smtClean="0">
                <a:solidFill>
                  <a:srgbClr val="000000"/>
                </a:solidFill>
              </a:rPr>
              <a:t> </a:t>
            </a:r>
            <a:r>
              <a:rPr lang="pt-PT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5795963" y="4137025"/>
            <a:ext cx="576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1600"/>
              <a:t>=</a:t>
            </a:r>
          </a:p>
        </p:txBody>
      </p:sp>
      <p:sp>
        <p:nvSpPr>
          <p:cNvPr id="15368" name="Text Box 14"/>
          <p:cNvSpPr txBox="1">
            <a:spLocks noChangeArrowheads="1"/>
          </p:cNvSpPr>
          <p:nvPr/>
        </p:nvSpPr>
        <p:spPr bwMode="auto">
          <a:xfrm>
            <a:off x="6215063" y="4071938"/>
            <a:ext cx="2376487" cy="523875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FF0000"/>
                </a:solidFill>
              </a:rPr>
              <a:t>Nova brzina traktora</a:t>
            </a:r>
            <a:endParaRPr lang="pt-PT" sz="1400" b="1" dirty="0">
              <a:solidFill>
                <a:srgbClr val="FF0000"/>
              </a:solidFill>
            </a:endParaRPr>
          </a:p>
          <a:p>
            <a:pPr algn="ctr"/>
            <a:r>
              <a:rPr lang="pt-PT" sz="1400" b="1" dirty="0">
                <a:solidFill>
                  <a:srgbClr val="FF0000"/>
                </a:solidFill>
              </a:rPr>
              <a:t> </a:t>
            </a:r>
            <a:r>
              <a:rPr lang="sr-Latn-RS" sz="1400" b="1" dirty="0" smtClean="0">
                <a:solidFill>
                  <a:srgbClr val="FF0000"/>
                </a:solidFill>
              </a:rPr>
              <a:t>4</a:t>
            </a:r>
            <a:r>
              <a:rPr lang="pt-PT" sz="1400" b="1" dirty="0" smtClean="0">
                <a:solidFill>
                  <a:srgbClr val="FF0000"/>
                </a:solidFill>
              </a:rPr>
              <a:t> </a:t>
            </a:r>
            <a:r>
              <a:rPr lang="pt-PT" sz="1400" b="1" dirty="0">
                <a:solidFill>
                  <a:srgbClr val="FF0000"/>
                </a:solidFill>
              </a:rPr>
              <a:t>km/h</a:t>
            </a:r>
          </a:p>
        </p:txBody>
      </p:sp>
      <p:sp>
        <p:nvSpPr>
          <p:cNvPr id="15369" name="Text Box 18"/>
          <p:cNvSpPr txBox="1">
            <a:spLocks noChangeArrowheads="1"/>
          </p:cNvSpPr>
          <p:nvPr/>
        </p:nvSpPr>
        <p:spPr bwMode="auto">
          <a:xfrm>
            <a:off x="987425" y="1500188"/>
            <a:ext cx="73834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Prilagođavanje brzine traktora </a:t>
            </a:r>
            <a:r>
              <a:rPr lang="en-US" sz="2400"/>
              <a:t>(</a:t>
            </a:r>
            <a:r>
              <a:rPr lang="sr-Latn-RS" sz="2400"/>
              <a:t>srednje podešavanje</a:t>
            </a:r>
            <a:r>
              <a:rPr lang="en-US" sz="2400"/>
              <a:t>)</a:t>
            </a:r>
          </a:p>
        </p:txBody>
      </p:sp>
      <p:sp>
        <p:nvSpPr>
          <p:cNvPr id="15370" name="Textfeld 13"/>
          <p:cNvSpPr txBox="1">
            <a:spLocks noChangeArrowheads="1"/>
          </p:cNvSpPr>
          <p:nvPr/>
        </p:nvSpPr>
        <p:spPr bwMode="auto">
          <a:xfrm>
            <a:off x="987425" y="2357438"/>
            <a:ext cx="73834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dirty="0"/>
              <a:t>Sa manjom brzinom traktora povećava se količina rastvora koji se primenjuje, dok se pri povećanju ove brzine količina tečnosti smanjuje</a:t>
            </a:r>
            <a:r>
              <a:rPr lang="sr-Latn-RS" dirty="0" smtClean="0"/>
              <a:t>. Rastojanje između redova je isto.</a:t>
            </a:r>
            <a:endParaRPr lang="en-GB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C0C295-7BD5-420F-8307-09DDC8210E7A}" type="slidenum">
              <a:rPr lang="pt-PT"/>
              <a:pPr>
                <a:defRPr/>
              </a:pPr>
              <a:t>14</a:t>
            </a:fld>
            <a:endParaRPr lang="pt-PT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6" name="Rectangle 1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4063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2"/>
          <p:cNvSpPr txBox="1">
            <a:spLocks noChangeArrowheads="1"/>
          </p:cNvSpPr>
          <p:nvPr/>
        </p:nvSpPr>
        <p:spPr bwMode="auto">
          <a:xfrm>
            <a:off x="1071563" y="1500188"/>
            <a:ext cx="7316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2400"/>
              <a:t>Prolagođavanje radnog pritiska </a:t>
            </a:r>
            <a:r>
              <a:rPr lang="en-US" sz="2400"/>
              <a:t>(</a:t>
            </a:r>
            <a:r>
              <a:rPr lang="sr-Latn-RS" sz="2400"/>
              <a:t>malo podešavanje</a:t>
            </a:r>
            <a:r>
              <a:rPr lang="en-US" sz="2400"/>
              <a:t>)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C81105-3C42-4525-98CF-6F9598CB02EE}" type="slidenum">
              <a:rPr lang="pt-PT"/>
              <a:pPr>
                <a:defRPr/>
              </a:pPr>
              <a:t>15</a:t>
            </a:fld>
            <a:endParaRPr lang="pt-PT" dirty="0"/>
          </a:p>
        </p:txBody>
      </p:sp>
      <p:sp>
        <p:nvSpPr>
          <p:cNvPr id="16388" name="Textfeld 10"/>
          <p:cNvSpPr txBox="1">
            <a:spLocks noChangeArrowheads="1"/>
          </p:cNvSpPr>
          <p:nvPr/>
        </p:nvSpPr>
        <p:spPr bwMode="auto">
          <a:xfrm>
            <a:off x="1500188" y="5236119"/>
            <a:ext cx="1643062" cy="523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Sadašnji pritisak</a:t>
            </a: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5</a:t>
            </a:r>
            <a:r>
              <a:rPr lang="en-GB" sz="1400" b="1" dirty="0" smtClean="0">
                <a:solidFill>
                  <a:srgbClr val="000000"/>
                </a:solidFill>
              </a:rPr>
              <a:t> </a:t>
            </a:r>
            <a:r>
              <a:rPr lang="en-GB" sz="1400" b="1" dirty="0">
                <a:solidFill>
                  <a:srgbClr val="000000"/>
                </a:solidFill>
              </a:rPr>
              <a:t>bar</a:t>
            </a:r>
          </a:p>
        </p:txBody>
      </p:sp>
      <p:sp>
        <p:nvSpPr>
          <p:cNvPr id="16389" name="Textfeld 11"/>
          <p:cNvSpPr txBox="1">
            <a:spLocks noChangeArrowheads="1"/>
          </p:cNvSpPr>
          <p:nvPr/>
        </p:nvSpPr>
        <p:spPr bwMode="auto">
          <a:xfrm>
            <a:off x="3214688" y="5307557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x</a:t>
            </a:r>
          </a:p>
        </p:txBody>
      </p:sp>
      <p:sp>
        <p:nvSpPr>
          <p:cNvPr id="16390" name="Textfeld 12"/>
          <p:cNvSpPr txBox="1">
            <a:spLocks noChangeArrowheads="1"/>
          </p:cNvSpPr>
          <p:nvPr/>
        </p:nvSpPr>
        <p:spPr bwMode="auto">
          <a:xfrm>
            <a:off x="3857625" y="4521744"/>
            <a:ext cx="2286000" cy="80962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Potrebna zapremina rastvora</a:t>
            </a:r>
            <a:endParaRPr lang="en-GB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60</a:t>
            </a:r>
            <a:r>
              <a:rPr lang="en-GB" sz="1400" b="1" dirty="0" smtClean="0">
                <a:solidFill>
                  <a:srgbClr val="000000"/>
                </a:solidFill>
              </a:rPr>
              <a:t>0 </a:t>
            </a:r>
            <a:r>
              <a:rPr lang="en-GB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6391" name="Textfeld 13"/>
          <p:cNvSpPr txBox="1">
            <a:spLocks noChangeArrowheads="1"/>
          </p:cNvSpPr>
          <p:nvPr/>
        </p:nvSpPr>
        <p:spPr bwMode="auto">
          <a:xfrm>
            <a:off x="3857625" y="5521869"/>
            <a:ext cx="2286000" cy="874713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Sadašnja zapremina rastvora</a:t>
            </a:r>
            <a:endParaRPr lang="en-GB" sz="1400" b="1" dirty="0">
              <a:solidFill>
                <a:srgbClr val="000000"/>
              </a:solidFill>
            </a:endParaRPr>
          </a:p>
          <a:p>
            <a:pPr algn="ctr"/>
            <a:r>
              <a:rPr lang="en-GB" sz="1400" b="1" dirty="0">
                <a:solidFill>
                  <a:srgbClr val="000000"/>
                </a:solidFill>
              </a:rPr>
              <a:t> </a:t>
            </a:r>
            <a:r>
              <a:rPr lang="sr-Latn-RS" sz="1400" b="1" dirty="0" smtClean="0">
                <a:solidFill>
                  <a:srgbClr val="000000"/>
                </a:solidFill>
              </a:rPr>
              <a:t>480</a:t>
            </a:r>
            <a:r>
              <a:rPr lang="en-GB" sz="1400" b="1" dirty="0" smtClean="0">
                <a:solidFill>
                  <a:srgbClr val="000000"/>
                </a:solidFill>
              </a:rPr>
              <a:t> </a:t>
            </a:r>
            <a:r>
              <a:rPr lang="en-GB" sz="1400" b="1" dirty="0">
                <a:solidFill>
                  <a:srgbClr val="000000"/>
                </a:solidFill>
              </a:rPr>
              <a:t>L/ha</a:t>
            </a:r>
          </a:p>
        </p:txBody>
      </p:sp>
      <p:sp>
        <p:nvSpPr>
          <p:cNvPr id="16392" name="Textfeld 14"/>
          <p:cNvSpPr txBox="1">
            <a:spLocks noChangeArrowheads="1"/>
          </p:cNvSpPr>
          <p:nvPr/>
        </p:nvSpPr>
        <p:spPr bwMode="auto">
          <a:xfrm>
            <a:off x="6929438" y="5164682"/>
            <a:ext cx="1714500" cy="523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sz="1400" b="1" dirty="0">
                <a:solidFill>
                  <a:srgbClr val="FF0000"/>
                </a:solidFill>
              </a:rPr>
              <a:t>Novi pritisak</a:t>
            </a:r>
            <a:endParaRPr lang="en-GB" sz="14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sr-Latn-RS" sz="1400" b="1" dirty="0" smtClean="0">
                <a:solidFill>
                  <a:srgbClr val="FF0000"/>
                </a:solidFill>
              </a:rPr>
              <a:t>6,25</a:t>
            </a:r>
            <a:r>
              <a:rPr lang="en-GB" sz="1400" b="1" dirty="0" smtClean="0">
                <a:solidFill>
                  <a:srgbClr val="FF0000"/>
                </a:solidFill>
              </a:rPr>
              <a:t> </a:t>
            </a:r>
            <a:r>
              <a:rPr lang="en-GB" sz="1400" b="1" dirty="0">
                <a:solidFill>
                  <a:srgbClr val="FF0000"/>
                </a:solidFill>
              </a:rPr>
              <a:t>bar</a:t>
            </a:r>
          </a:p>
        </p:txBody>
      </p:sp>
      <p:sp>
        <p:nvSpPr>
          <p:cNvPr id="16393" name="Textfeld 15"/>
          <p:cNvSpPr txBox="1">
            <a:spLocks noChangeArrowheads="1"/>
          </p:cNvSpPr>
          <p:nvPr/>
        </p:nvSpPr>
        <p:spPr bwMode="auto">
          <a:xfrm>
            <a:off x="6500813" y="5307557"/>
            <a:ext cx="214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/>
              <a:t>=</a:t>
            </a:r>
          </a:p>
        </p:txBody>
      </p:sp>
      <p:cxnSp>
        <p:nvCxnSpPr>
          <p:cNvPr id="18" name="Gerade Verbindung 17"/>
          <p:cNvCxnSpPr/>
          <p:nvPr/>
        </p:nvCxnSpPr>
        <p:spPr>
          <a:xfrm>
            <a:off x="3857625" y="5450432"/>
            <a:ext cx="228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ckige Klammer links/rechts 19"/>
          <p:cNvSpPr/>
          <p:nvPr/>
        </p:nvSpPr>
        <p:spPr>
          <a:xfrm>
            <a:off x="3571875" y="4521744"/>
            <a:ext cx="2786063" cy="200025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396" name="Textfeld 20"/>
          <p:cNvSpPr txBox="1">
            <a:spLocks noChangeArrowheads="1"/>
          </p:cNvSpPr>
          <p:nvPr/>
        </p:nvSpPr>
        <p:spPr bwMode="auto">
          <a:xfrm>
            <a:off x="6315076" y="4321719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000" b="1" dirty="0"/>
              <a:t>2</a:t>
            </a:r>
          </a:p>
        </p:txBody>
      </p:sp>
      <p:sp>
        <p:nvSpPr>
          <p:cNvPr id="16397" name="Textfeld 18"/>
          <p:cNvSpPr txBox="1">
            <a:spLocks noChangeArrowheads="1"/>
          </p:cNvSpPr>
          <p:nvPr/>
        </p:nvSpPr>
        <p:spPr bwMode="auto">
          <a:xfrm>
            <a:off x="107504" y="2096852"/>
            <a:ext cx="892899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dirty="0"/>
              <a:t>Uvek koristiti optimalan pritisak prema tipu dizne (pogledati u katalog proizvođača dizne). Promena pritiska može dovesti do promene veličine kap i prouzrokovati zanošenje kapi (ako je povećan pritisak i one su manje) ili spiranje sa lista (ako je smanjen pritisak i </a:t>
            </a:r>
            <a:r>
              <a:rPr lang="sr-Latn-RS" dirty="0" smtClean="0"/>
              <a:t>one </a:t>
            </a:r>
            <a:r>
              <a:rPr lang="sr-Latn-RS" dirty="0"/>
              <a:t>su veće).</a:t>
            </a:r>
            <a:endParaRPr lang="en-GB" dirty="0"/>
          </a:p>
        </p:txBody>
      </p:sp>
      <p:sp>
        <p:nvSpPr>
          <p:cNvPr id="15" name="Textfeld 18"/>
          <p:cNvSpPr txBox="1">
            <a:spLocks noChangeArrowheads="1"/>
          </p:cNvSpPr>
          <p:nvPr/>
        </p:nvSpPr>
        <p:spPr bwMode="auto">
          <a:xfrm>
            <a:off x="942460" y="3291431"/>
            <a:ext cx="7701478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sr-Latn-RS" b="1" dirty="0" smtClean="0"/>
              <a:t>Optimalni opseg pritiska</a:t>
            </a:r>
            <a:endParaRPr lang="en-GB" b="1" dirty="0"/>
          </a:p>
          <a:p>
            <a:r>
              <a:rPr lang="sr-Latn-RS" dirty="0" smtClean="0"/>
              <a:t>Standardne T dizne (lepezaste, ravne i konusne dizne</a:t>
            </a:r>
            <a:r>
              <a:rPr lang="en-GB" dirty="0" smtClean="0"/>
              <a:t>: </a:t>
            </a:r>
            <a:r>
              <a:rPr lang="en-GB" dirty="0"/>
              <a:t>5-10 bar </a:t>
            </a:r>
            <a:endParaRPr lang="en-GB" baseline="30000" dirty="0" smtClean="0"/>
          </a:p>
          <a:p>
            <a:r>
              <a:rPr lang="sr-Latn-RS" dirty="0" smtClean="0"/>
              <a:t>Hidro-pneumatske</a:t>
            </a:r>
            <a:r>
              <a:rPr lang="en-GB" dirty="0" smtClean="0"/>
              <a:t> </a:t>
            </a:r>
            <a:r>
              <a:rPr lang="sr-Latn-RS" dirty="0" smtClean="0"/>
              <a:t>dizne </a:t>
            </a:r>
            <a:r>
              <a:rPr lang="en-GB" dirty="0" smtClean="0"/>
              <a:t>(Anti-drift, ID </a:t>
            </a:r>
            <a:r>
              <a:rPr lang="sr-Latn-RS" dirty="0" smtClean="0"/>
              <a:t>dizne</a:t>
            </a:r>
            <a:r>
              <a:rPr lang="en-GB" dirty="0" smtClean="0"/>
              <a:t>: 10-14 bar </a:t>
            </a:r>
            <a:endParaRPr lang="en-GB" dirty="0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9" name="Rectangle 1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7140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01F1B0-B7A7-4AF5-BA58-B16DE21DCD21}" type="slidenum">
              <a:rPr lang="pt-PT" smtClean="0"/>
              <a:pPr>
                <a:defRPr/>
              </a:pPr>
              <a:t>16</a:t>
            </a:fld>
            <a:endParaRPr lang="pt-PT" dirty="0"/>
          </a:p>
        </p:txBody>
      </p:sp>
      <p:sp>
        <p:nvSpPr>
          <p:cNvPr id="16387" name="Text Box 12"/>
          <p:cNvSpPr txBox="1">
            <a:spLocks noChangeArrowheads="1"/>
          </p:cNvSpPr>
          <p:nvPr/>
        </p:nvSpPr>
        <p:spPr bwMode="auto">
          <a:xfrm>
            <a:off x="1178717" y="1493809"/>
            <a:ext cx="67865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sr-Latn-RS" sz="2400" dirty="0"/>
              <a:t>Podešavanje </a:t>
            </a:r>
            <a:r>
              <a:rPr lang="sr-Latn-RS" sz="2400" dirty="0" smtClean="0"/>
              <a:t>orošivača </a:t>
            </a:r>
            <a:r>
              <a:rPr lang="sr-Latn-RS" sz="2400" dirty="0"/>
              <a:t>prema </a:t>
            </a:r>
            <a:r>
              <a:rPr lang="sr-Latn-RS" sz="2400" dirty="0" smtClean="0"/>
              <a:t>zasadu</a:t>
            </a:r>
            <a:endParaRPr lang="en-GB" sz="2400" dirty="0"/>
          </a:p>
        </p:txBody>
      </p:sp>
      <p:sp>
        <p:nvSpPr>
          <p:cNvPr id="16389" name="Textfeld 7"/>
          <p:cNvSpPr txBox="1">
            <a:spLocks noChangeArrowheads="1"/>
          </p:cNvSpPr>
          <p:nvPr/>
        </p:nvSpPr>
        <p:spPr bwMode="auto">
          <a:xfrm>
            <a:off x="571500" y="2143125"/>
            <a:ext cx="82153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2000" dirty="0" smtClean="0"/>
              <a:t>Kapacitet ventilatora </a:t>
            </a:r>
            <a:r>
              <a:rPr lang="en-GB" sz="2000" dirty="0" smtClean="0"/>
              <a:t>(m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/h)</a:t>
            </a:r>
            <a:r>
              <a:rPr lang="sr-Latn-RS" sz="2000" dirty="0" smtClean="0"/>
              <a:t> i brzina traktora treba da budu prilagođeni zasadu, tako da  rastvor preparata dospe i na listove sa druge strane krošnje</a:t>
            </a:r>
            <a:endParaRPr lang="en-GB" sz="2000" dirty="0"/>
          </a:p>
        </p:txBody>
      </p:sp>
      <p:pic>
        <p:nvPicPr>
          <p:cNvPr id="16390" name="Picture 18" descr="Atomizado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8" y="3000375"/>
            <a:ext cx="507365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feld 11"/>
          <p:cNvSpPr txBox="1">
            <a:spLocks noChangeArrowheads="1"/>
          </p:cNvSpPr>
          <p:nvPr/>
        </p:nvSpPr>
        <p:spPr bwMode="auto">
          <a:xfrm>
            <a:off x="571500" y="3218100"/>
            <a:ext cx="257175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b="1" dirty="0" smtClean="0"/>
              <a:t>Veoma veliki kapacitet ventilatora</a:t>
            </a:r>
            <a:r>
              <a:rPr lang="en-GB" dirty="0" smtClean="0"/>
              <a:t>:  </a:t>
            </a:r>
            <a:r>
              <a:rPr lang="sr-Latn-RS" dirty="0" smtClean="0"/>
              <a:t>nedvoljan depozit preparata na listovima/plodovima, veliko zanošenje (</a:t>
            </a:r>
            <a:r>
              <a:rPr lang="en-GB" dirty="0" smtClean="0"/>
              <a:t>drift</a:t>
            </a:r>
            <a:r>
              <a:rPr lang="sr-Latn-RS" dirty="0" smtClean="0"/>
              <a:t>)</a:t>
            </a:r>
            <a:endParaRPr lang="en-GB" dirty="0"/>
          </a:p>
          <a:p>
            <a:endParaRPr lang="en-GB" dirty="0"/>
          </a:p>
          <a:p>
            <a:r>
              <a:rPr lang="sr-Latn-RS" b="1" dirty="0" smtClean="0"/>
              <a:t>Jako mali kapacitet ventilatora</a:t>
            </a:r>
            <a:r>
              <a:rPr lang="en-GB" dirty="0" smtClean="0"/>
              <a:t>:  </a:t>
            </a:r>
            <a:r>
              <a:rPr lang="sr-Latn-RS" dirty="0" smtClean="0"/>
              <a:t>Nedovoljan depozit preparata na unutrašnjim delovima krošnje</a:t>
            </a:r>
            <a:endParaRPr lang="en-GB" dirty="0"/>
          </a:p>
        </p:txBody>
      </p:sp>
      <p:cxnSp>
        <p:nvCxnSpPr>
          <p:cNvPr id="15" name="Gerade Verbindung mit Pfeil 14"/>
          <p:cNvCxnSpPr/>
          <p:nvPr/>
        </p:nvCxnSpPr>
        <p:spPr>
          <a:xfrm rot="10800000">
            <a:off x="2714625" y="3214688"/>
            <a:ext cx="1143000" cy="642937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rot="10800000">
            <a:off x="4572000" y="4857750"/>
            <a:ext cx="1000125" cy="14446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2" name="Rectangle 11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3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A017E8-5DBA-4043-9152-2C8CBC010E8A}" type="slidenum">
              <a:rPr lang="pt-PT" smtClean="0"/>
              <a:pPr>
                <a:defRPr/>
              </a:pPr>
              <a:t>17</a:t>
            </a:fld>
            <a:endParaRPr lang="pt-PT" dirty="0"/>
          </a:p>
        </p:txBody>
      </p:sp>
      <p:sp>
        <p:nvSpPr>
          <p:cNvPr id="17411" name="Text Box 12"/>
          <p:cNvSpPr txBox="1">
            <a:spLocks noChangeArrowheads="1"/>
          </p:cNvSpPr>
          <p:nvPr/>
        </p:nvSpPr>
        <p:spPr bwMode="auto">
          <a:xfrm>
            <a:off x="1194594" y="1493811"/>
            <a:ext cx="6973094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sr-Latn-RS" sz="2400" dirty="0" smtClean="0"/>
              <a:t>Izračunavanje kapaciteta ventilatora</a:t>
            </a:r>
            <a:endParaRPr lang="en-GB" sz="2400" dirty="0"/>
          </a:p>
          <a:p>
            <a:pPr algn="ctr">
              <a:spcAft>
                <a:spcPts val="600"/>
              </a:spcAft>
            </a:pPr>
            <a:r>
              <a:rPr lang="sr-Latn-RS" sz="2000" dirty="0" smtClean="0"/>
              <a:t>Ventilator svojim radom treba da stvori vazdušnu struju koja ispunjava prostor između dva reda </a:t>
            </a:r>
            <a:r>
              <a:rPr lang="en-GB" sz="2000" dirty="0" smtClean="0"/>
              <a:t>(</a:t>
            </a:r>
            <a:r>
              <a:rPr lang="sr-Latn-RS" sz="2000" dirty="0" smtClean="0"/>
              <a:t>videti sliku</a:t>
            </a:r>
            <a:r>
              <a:rPr lang="en-GB" sz="2000" dirty="0" smtClean="0"/>
              <a:t>) </a:t>
            </a:r>
            <a:endParaRPr lang="en-GB" sz="2000" dirty="0"/>
          </a:p>
        </p:txBody>
      </p:sp>
      <p:pic>
        <p:nvPicPr>
          <p:cNvPr id="17413" name="Picture 18" descr="Atomizado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9438" y="3830638"/>
            <a:ext cx="431165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feld 21"/>
          <p:cNvSpPr txBox="1">
            <a:spLocks noChangeArrowheads="1"/>
          </p:cNvSpPr>
          <p:nvPr/>
        </p:nvSpPr>
        <p:spPr bwMode="auto">
          <a:xfrm>
            <a:off x="1833563" y="29178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x</a:t>
            </a:r>
          </a:p>
        </p:txBody>
      </p:sp>
      <p:sp>
        <p:nvSpPr>
          <p:cNvPr id="17415" name="Textfeld 31"/>
          <p:cNvSpPr txBox="1">
            <a:spLocks noChangeArrowheads="1"/>
          </p:cNvSpPr>
          <p:nvPr/>
        </p:nvSpPr>
        <p:spPr bwMode="auto">
          <a:xfrm>
            <a:off x="519113" y="2881313"/>
            <a:ext cx="1285875" cy="523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Širina reda</a:t>
            </a:r>
            <a:endParaRPr lang="en-GB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GB" sz="1400" b="1" dirty="0">
                <a:solidFill>
                  <a:srgbClr val="FF0000"/>
                </a:solidFill>
              </a:rPr>
              <a:t>4</a:t>
            </a:r>
            <a:r>
              <a:rPr lang="en-GB" sz="1400" b="1" dirty="0">
                <a:solidFill>
                  <a:srgbClr val="000000"/>
                </a:solidFill>
              </a:rPr>
              <a:t> m</a:t>
            </a:r>
          </a:p>
        </p:txBody>
      </p:sp>
      <p:sp>
        <p:nvSpPr>
          <p:cNvPr id="17416" name="Textfeld 35"/>
          <p:cNvSpPr txBox="1">
            <a:spLocks noChangeArrowheads="1"/>
          </p:cNvSpPr>
          <p:nvPr/>
        </p:nvSpPr>
        <p:spPr bwMode="auto">
          <a:xfrm>
            <a:off x="2162175" y="2881313"/>
            <a:ext cx="1938338" cy="523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Visina krošnje</a:t>
            </a:r>
            <a:endParaRPr lang="en-GB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GB" sz="1400" b="1" dirty="0">
                <a:solidFill>
                  <a:srgbClr val="FF0000"/>
                </a:solidFill>
              </a:rPr>
              <a:t>3 </a:t>
            </a:r>
            <a:r>
              <a:rPr lang="en-GB" sz="1400" b="1" dirty="0"/>
              <a:t>m</a:t>
            </a:r>
          </a:p>
        </p:txBody>
      </p:sp>
      <p:sp>
        <p:nvSpPr>
          <p:cNvPr id="17417" name="Textfeld 36"/>
          <p:cNvSpPr txBox="1">
            <a:spLocks noChangeArrowheads="1"/>
          </p:cNvSpPr>
          <p:nvPr/>
        </p:nvSpPr>
        <p:spPr bwMode="auto">
          <a:xfrm>
            <a:off x="7456488" y="33194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=</a:t>
            </a:r>
          </a:p>
        </p:txBody>
      </p:sp>
      <p:sp>
        <p:nvSpPr>
          <p:cNvPr id="17418" name="Textfeld 21"/>
          <p:cNvSpPr txBox="1">
            <a:spLocks noChangeArrowheads="1"/>
          </p:cNvSpPr>
          <p:nvPr/>
        </p:nvSpPr>
        <p:spPr bwMode="auto">
          <a:xfrm>
            <a:off x="4097338" y="32829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x</a:t>
            </a:r>
          </a:p>
        </p:txBody>
      </p:sp>
      <p:sp>
        <p:nvSpPr>
          <p:cNvPr id="17419" name="Textfeld 35"/>
          <p:cNvSpPr txBox="1">
            <a:spLocks noChangeArrowheads="1"/>
          </p:cNvSpPr>
          <p:nvPr/>
        </p:nvSpPr>
        <p:spPr bwMode="auto">
          <a:xfrm>
            <a:off x="4352924" y="3173413"/>
            <a:ext cx="1423989" cy="56038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Brzina traktora</a:t>
            </a:r>
            <a:endParaRPr lang="en-GB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GB" sz="1400" b="1" dirty="0">
                <a:solidFill>
                  <a:srgbClr val="FF0000"/>
                </a:solidFill>
              </a:rPr>
              <a:t>5</a:t>
            </a:r>
            <a:r>
              <a:rPr lang="en-GB" sz="1400" b="1" dirty="0">
                <a:solidFill>
                  <a:srgbClr val="000000"/>
                </a:solidFill>
              </a:rPr>
              <a:t> km/h</a:t>
            </a:r>
            <a:endParaRPr lang="en-GB" sz="1400" b="1" dirty="0"/>
          </a:p>
        </p:txBody>
      </p:sp>
      <p:cxnSp>
        <p:nvCxnSpPr>
          <p:cNvPr id="105" name="Gerade Verbindung 104"/>
          <p:cNvCxnSpPr/>
          <p:nvPr/>
        </p:nvCxnSpPr>
        <p:spPr>
          <a:xfrm>
            <a:off x="482600" y="3465513"/>
            <a:ext cx="36147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1" name="Textfeld 35"/>
          <p:cNvSpPr txBox="1">
            <a:spLocks noChangeArrowheads="1"/>
          </p:cNvSpPr>
          <p:nvPr/>
        </p:nvSpPr>
        <p:spPr bwMode="auto">
          <a:xfrm>
            <a:off x="920750" y="3538538"/>
            <a:ext cx="2665413" cy="4016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Razmeštaj vazduha, </a:t>
            </a:r>
            <a:r>
              <a:rPr lang="en-GB" sz="1400" b="1" dirty="0" err="1" smtClean="0">
                <a:solidFill>
                  <a:srgbClr val="000000"/>
                </a:solidFill>
              </a:rPr>
              <a:t>fa</a:t>
            </a:r>
            <a:r>
              <a:rPr lang="sr-Latn-RS" sz="1400" b="1" dirty="0" smtClean="0">
                <a:solidFill>
                  <a:srgbClr val="000000"/>
                </a:solidFill>
              </a:rPr>
              <a:t>k</a:t>
            </a:r>
            <a:r>
              <a:rPr lang="en-GB" sz="1400" b="1" dirty="0" smtClean="0">
                <a:solidFill>
                  <a:srgbClr val="000000"/>
                </a:solidFill>
              </a:rPr>
              <a:t>tor </a:t>
            </a:r>
            <a:r>
              <a:rPr lang="en-GB" sz="14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422" name="Textfeld 35"/>
          <p:cNvSpPr txBox="1">
            <a:spLocks noChangeArrowheads="1"/>
          </p:cNvSpPr>
          <p:nvPr/>
        </p:nvSpPr>
        <p:spPr bwMode="auto">
          <a:xfrm>
            <a:off x="6069013" y="3173413"/>
            <a:ext cx="1387475" cy="523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en-GB" sz="1400" b="1" dirty="0" err="1" smtClean="0">
                <a:solidFill>
                  <a:srgbClr val="000000"/>
                </a:solidFill>
              </a:rPr>
              <a:t>Fa</a:t>
            </a:r>
            <a:r>
              <a:rPr lang="sr-Latn-RS" sz="1400" b="1" dirty="0" smtClean="0">
                <a:solidFill>
                  <a:srgbClr val="000000"/>
                </a:solidFill>
              </a:rPr>
              <a:t>k</a:t>
            </a:r>
            <a:r>
              <a:rPr lang="en-GB" sz="1400" b="1" dirty="0" smtClean="0">
                <a:solidFill>
                  <a:srgbClr val="000000"/>
                </a:solidFill>
              </a:rPr>
              <a:t>tor 1000</a:t>
            </a:r>
            <a:endParaRPr lang="en-GB" sz="1400" b="1" dirty="0"/>
          </a:p>
        </p:txBody>
      </p:sp>
      <p:sp>
        <p:nvSpPr>
          <p:cNvPr id="17423" name="Textfeld 35"/>
          <p:cNvSpPr txBox="1">
            <a:spLocks noChangeArrowheads="1"/>
          </p:cNvSpPr>
          <p:nvPr/>
        </p:nvSpPr>
        <p:spPr bwMode="auto">
          <a:xfrm>
            <a:off x="7712075" y="3209925"/>
            <a:ext cx="1249363" cy="523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en-GB" sz="1400" b="1" dirty="0" smtClean="0">
                <a:solidFill>
                  <a:srgbClr val="FF0000"/>
                </a:solidFill>
              </a:rPr>
              <a:t>20</a:t>
            </a:r>
            <a:r>
              <a:rPr lang="sr-Latn-RS" sz="1400" b="1" dirty="0" smtClean="0">
                <a:solidFill>
                  <a:srgbClr val="FF0000"/>
                </a:solidFill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</a:rPr>
              <a:t>000 </a:t>
            </a:r>
            <a:r>
              <a:rPr lang="en-GB" sz="1400" b="1" dirty="0">
                <a:solidFill>
                  <a:srgbClr val="000000"/>
                </a:solidFill>
              </a:rPr>
              <a:t>m</a:t>
            </a:r>
            <a:r>
              <a:rPr lang="en-GB" sz="1400" b="1" baseline="30000" dirty="0">
                <a:solidFill>
                  <a:srgbClr val="000000"/>
                </a:solidFill>
              </a:rPr>
              <a:t>3</a:t>
            </a:r>
            <a:r>
              <a:rPr lang="en-GB" sz="1400" b="1" dirty="0">
                <a:solidFill>
                  <a:srgbClr val="000000"/>
                </a:solidFill>
              </a:rPr>
              <a:t>/h</a:t>
            </a:r>
            <a:endParaRPr lang="en-GB" sz="1400" b="1" dirty="0"/>
          </a:p>
        </p:txBody>
      </p:sp>
      <p:sp>
        <p:nvSpPr>
          <p:cNvPr id="127" name="Rechteck 126"/>
          <p:cNvSpPr/>
          <p:nvPr/>
        </p:nvSpPr>
        <p:spPr>
          <a:xfrm>
            <a:off x="4864100" y="4378325"/>
            <a:ext cx="3395663" cy="1460500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9" name="Gerade Verbindung mit Pfeil 128"/>
          <p:cNvCxnSpPr/>
          <p:nvPr/>
        </p:nvCxnSpPr>
        <p:spPr>
          <a:xfrm>
            <a:off x="4822825" y="4268788"/>
            <a:ext cx="3395663" cy="1587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6" name="Textfeld 129"/>
          <p:cNvSpPr txBox="1">
            <a:spLocks noChangeArrowheads="1"/>
          </p:cNvSpPr>
          <p:nvPr/>
        </p:nvSpPr>
        <p:spPr bwMode="auto">
          <a:xfrm>
            <a:off x="5667375" y="3940175"/>
            <a:ext cx="1460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1600" dirty="0" smtClean="0"/>
              <a:t>Širina reda</a:t>
            </a:r>
            <a:endParaRPr lang="en-GB" sz="1600" dirty="0"/>
          </a:p>
        </p:txBody>
      </p:sp>
      <p:cxnSp>
        <p:nvCxnSpPr>
          <p:cNvPr id="132" name="Gerade Verbindung mit Pfeil 131"/>
          <p:cNvCxnSpPr/>
          <p:nvPr/>
        </p:nvCxnSpPr>
        <p:spPr>
          <a:xfrm rot="5400000">
            <a:off x="3605212" y="5126038"/>
            <a:ext cx="1497013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feld 133"/>
          <p:cNvSpPr txBox="1"/>
          <p:nvPr/>
        </p:nvSpPr>
        <p:spPr>
          <a:xfrm>
            <a:off x="3946558" y="4159260"/>
            <a:ext cx="430887" cy="1752624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sr-Latn-RS" sz="1600" dirty="0" smtClean="0"/>
              <a:t>Visina krrošnje</a:t>
            </a:r>
            <a:r>
              <a:rPr lang="en-GB" sz="1600" dirty="0" smtClean="0"/>
              <a:t>l</a:t>
            </a:r>
            <a:endParaRPr lang="en-GB" sz="1600" dirty="0"/>
          </a:p>
        </p:txBody>
      </p:sp>
      <p:sp>
        <p:nvSpPr>
          <p:cNvPr id="17429" name="Textfeld 134"/>
          <p:cNvSpPr txBox="1">
            <a:spLocks noChangeArrowheads="1"/>
          </p:cNvSpPr>
          <p:nvPr/>
        </p:nvSpPr>
        <p:spPr bwMode="auto">
          <a:xfrm>
            <a:off x="6178550" y="4560888"/>
            <a:ext cx="766763" cy="36988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m</a:t>
            </a:r>
            <a:r>
              <a:rPr lang="en-GB" b="1" baseline="30000"/>
              <a:t>3</a:t>
            </a:r>
            <a:r>
              <a:rPr lang="en-GB" b="1"/>
              <a:t>/h</a:t>
            </a:r>
          </a:p>
        </p:txBody>
      </p:sp>
      <p:sp>
        <p:nvSpPr>
          <p:cNvPr id="17430" name="Textfeld 21"/>
          <p:cNvSpPr txBox="1">
            <a:spLocks noChangeArrowheads="1"/>
          </p:cNvSpPr>
          <p:nvPr/>
        </p:nvSpPr>
        <p:spPr bwMode="auto">
          <a:xfrm>
            <a:off x="5776913" y="32829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x</a:t>
            </a:r>
          </a:p>
        </p:txBody>
      </p:sp>
      <p:sp>
        <p:nvSpPr>
          <p:cNvPr id="17431" name="Textfeld 136"/>
          <p:cNvSpPr txBox="1">
            <a:spLocks noChangeArrowheads="1"/>
          </p:cNvSpPr>
          <p:nvPr/>
        </p:nvSpPr>
        <p:spPr bwMode="auto">
          <a:xfrm>
            <a:off x="942460" y="4745831"/>
            <a:ext cx="2701925" cy="95408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sr-Latn-RS" sz="1400" b="1" dirty="0" smtClean="0">
                <a:solidFill>
                  <a:srgbClr val="000000"/>
                </a:solidFill>
              </a:rPr>
              <a:t>Razmeštaj vazduha, </a:t>
            </a:r>
            <a:r>
              <a:rPr lang="en-GB" sz="1400" b="1" dirty="0" err="1" smtClean="0">
                <a:solidFill>
                  <a:srgbClr val="000000"/>
                </a:solidFill>
              </a:rPr>
              <a:t>fa</a:t>
            </a:r>
            <a:r>
              <a:rPr lang="sr-Latn-RS" sz="1400" b="1" dirty="0" smtClean="0">
                <a:solidFill>
                  <a:srgbClr val="000000"/>
                </a:solidFill>
              </a:rPr>
              <a:t>k</a:t>
            </a:r>
            <a:r>
              <a:rPr lang="en-GB" sz="1400" b="1" dirty="0" smtClean="0">
                <a:solidFill>
                  <a:srgbClr val="000000"/>
                </a:solidFill>
              </a:rPr>
              <a:t>tor</a:t>
            </a:r>
            <a:endParaRPr lang="en-GB" sz="1400" b="1" dirty="0">
              <a:solidFill>
                <a:srgbClr val="000000"/>
              </a:solidFill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en-GB" sz="1400" b="1" dirty="0">
                <a:solidFill>
                  <a:srgbClr val="000000"/>
                </a:solidFill>
              </a:rPr>
              <a:t>  </a:t>
            </a:r>
            <a:r>
              <a:rPr lang="sr-Latn-RS" sz="1400" b="1" dirty="0" smtClean="0">
                <a:solidFill>
                  <a:srgbClr val="000000"/>
                </a:solidFill>
              </a:rPr>
              <a:t>velika kruna</a:t>
            </a:r>
            <a:r>
              <a:rPr lang="en-GB" sz="1400" b="1" dirty="0" smtClean="0">
                <a:solidFill>
                  <a:srgbClr val="000000"/>
                </a:solidFill>
              </a:rPr>
              <a:t>: </a:t>
            </a:r>
            <a:r>
              <a:rPr lang="en-GB" sz="1400" b="1" dirty="0">
                <a:solidFill>
                  <a:srgbClr val="000000"/>
                </a:solidFill>
              </a:rPr>
              <a:t>2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en-GB" sz="1400" b="1" dirty="0">
                <a:solidFill>
                  <a:srgbClr val="000000"/>
                </a:solidFill>
              </a:rPr>
              <a:t>  </a:t>
            </a:r>
            <a:r>
              <a:rPr lang="sr-Latn-RS" sz="1400" b="1" dirty="0" smtClean="0">
                <a:solidFill>
                  <a:srgbClr val="000000"/>
                </a:solidFill>
              </a:rPr>
              <a:t>normalna kruna</a:t>
            </a:r>
            <a:r>
              <a:rPr lang="en-GB" sz="1400" b="1" dirty="0" smtClean="0">
                <a:solidFill>
                  <a:srgbClr val="000000"/>
                </a:solidFill>
              </a:rPr>
              <a:t>: </a:t>
            </a:r>
            <a:r>
              <a:rPr lang="en-GB" sz="1400" b="1" dirty="0">
                <a:solidFill>
                  <a:srgbClr val="000000"/>
                </a:solidFill>
              </a:rPr>
              <a:t>3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sr-Latn-RS" sz="1400" b="1" dirty="0">
                <a:solidFill>
                  <a:srgbClr val="000000"/>
                </a:solidFill>
              </a:rPr>
              <a:t> </a:t>
            </a:r>
            <a:r>
              <a:rPr lang="sr-Latn-RS" sz="1400" b="1" dirty="0" smtClean="0">
                <a:solidFill>
                  <a:srgbClr val="000000"/>
                </a:solidFill>
              </a:rPr>
              <a:t> uska kruna</a:t>
            </a:r>
            <a:r>
              <a:rPr lang="en-GB" sz="1400" b="1" dirty="0" smtClean="0">
                <a:solidFill>
                  <a:srgbClr val="000000"/>
                </a:solidFill>
              </a:rPr>
              <a:t>: </a:t>
            </a:r>
            <a:r>
              <a:rPr lang="en-GB" sz="1400" b="1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7432" name="Textfeld 137"/>
          <p:cNvSpPr txBox="1">
            <a:spLocks noChangeArrowheads="1"/>
          </p:cNvSpPr>
          <p:nvPr/>
        </p:nvSpPr>
        <p:spPr bwMode="auto">
          <a:xfrm>
            <a:off x="446088" y="2443163"/>
            <a:ext cx="1497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b="1" dirty="0" smtClean="0"/>
              <a:t>Primer</a:t>
            </a:r>
            <a:endParaRPr lang="en-GB" b="1" dirty="0"/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119313" y="4109244"/>
            <a:ext cx="0" cy="451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7" name="Rectangle 26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8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263" y="3284538"/>
            <a:ext cx="3671887" cy="25765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8435" name="Picture 3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65928" y="1924037"/>
            <a:ext cx="990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AutoShape 9"/>
          <p:cNvSpPr>
            <a:spLocks/>
          </p:cNvSpPr>
          <p:nvPr/>
        </p:nvSpPr>
        <p:spPr bwMode="auto">
          <a:xfrm>
            <a:off x="3429000" y="2838450"/>
            <a:ext cx="1638300" cy="550863"/>
          </a:xfrm>
          <a:prstGeom prst="borderCallout1">
            <a:avLst>
              <a:gd name="adj1" fmla="val 20750"/>
              <a:gd name="adj2" fmla="val 105074"/>
              <a:gd name="adj3" fmla="val 136023"/>
              <a:gd name="adj4" fmla="val 124843"/>
            </a:avLst>
          </a:prstGeom>
          <a:solidFill>
            <a:srgbClr val="5DFB25">
              <a:alpha val="74901"/>
            </a:srgb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lIns="10800" tIns="10800" rIns="10800" bIns="10800" anchor="ctr" anchorCtr="1"/>
          <a:lstStyle/>
          <a:p>
            <a:pPr eaLnBrk="0" hangingPunct="0"/>
            <a:r>
              <a:rPr lang="sr-Latn-RS" sz="1400" dirty="0" smtClean="0">
                <a:solidFill>
                  <a:srgbClr val="000000"/>
                </a:solidFill>
              </a:rPr>
              <a:t>Iznad krošnje</a:t>
            </a:r>
            <a:r>
              <a:rPr lang="en-GB" sz="1400" dirty="0" smtClean="0">
                <a:solidFill>
                  <a:srgbClr val="000000"/>
                </a:solidFill>
              </a:rPr>
              <a:t>: </a:t>
            </a:r>
            <a:r>
              <a:rPr lang="sr-Latn-RS" sz="1400" dirty="0" smtClean="0">
                <a:solidFill>
                  <a:srgbClr val="000000"/>
                </a:solidFill>
              </a:rPr>
              <a:t>bez struje vazduha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8437" name="Text Box 11"/>
          <p:cNvSpPr txBox="1">
            <a:spLocks noChangeArrowheads="1"/>
          </p:cNvSpPr>
          <p:nvPr/>
        </p:nvSpPr>
        <p:spPr bwMode="auto">
          <a:xfrm>
            <a:off x="0" y="2122368"/>
            <a:ext cx="3571875" cy="4201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31800" indent="-342900" eaLnBrk="0" hangingPunct="0">
              <a:spcAft>
                <a:spcPts val="600"/>
              </a:spcAft>
              <a:buFont typeface="Calibri" pitchFamily="34" charset="0"/>
              <a:buAutoNum type="arabi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Pripremiti dva stubića</a:t>
            </a:r>
            <a:r>
              <a:rPr lang="en-GB" sz="1400" dirty="0" smtClean="0">
                <a:solidFill>
                  <a:srgbClr val="000000"/>
                </a:solidFill>
              </a:rPr>
              <a:t>, </a:t>
            </a:r>
            <a:r>
              <a:rPr lang="sr-Latn-RS" sz="1400" dirty="0" smtClean="0">
                <a:solidFill>
                  <a:srgbClr val="000000"/>
                </a:solidFill>
              </a:rPr>
              <a:t>dužine najmanje 50 cm iznad visine krošnje.</a:t>
            </a:r>
            <a:endParaRPr lang="en-GB" sz="1400" dirty="0">
              <a:solidFill>
                <a:srgbClr val="000000"/>
              </a:solidFill>
            </a:endParaRPr>
          </a:p>
          <a:p>
            <a:pPr marL="431800" indent="-342900" eaLnBrk="0" hangingPunct="0">
              <a:buFont typeface="Calibri" pitchFamily="34" charset="0"/>
              <a:buAutoNum type="arabi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Postaviti stubiće sa obe stgrane reda i postaviti traku za označavanje na četiri nivoa</a:t>
            </a:r>
            <a:r>
              <a:rPr lang="en-GB" sz="1400" dirty="0" smtClean="0">
                <a:solidFill>
                  <a:srgbClr val="000000"/>
                </a:solidFill>
              </a:rPr>
              <a:t>:</a:t>
            </a:r>
            <a:endParaRPr lang="en-GB" sz="1400" dirty="0">
              <a:solidFill>
                <a:srgbClr val="000000"/>
              </a:solidFill>
            </a:endParaRPr>
          </a:p>
          <a:p>
            <a:pPr marL="889000" lvl="1" indent="-342900" eaLnBrk="0" hangingPunct="0">
              <a:buFont typeface="Calibri" pitchFamily="34" charset="0"/>
              <a:buAutoNum type="alphaLcParenR"/>
              <a:tabLst>
                <a:tab pos="3556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50 cm </a:t>
            </a:r>
            <a:r>
              <a:rPr lang="sr-Latn-RS" sz="1400" dirty="0" smtClean="0">
                <a:solidFill>
                  <a:srgbClr val="000000"/>
                </a:solidFill>
              </a:rPr>
              <a:t>iznad krošnje</a:t>
            </a:r>
            <a:endParaRPr lang="en-GB" sz="1400" dirty="0">
              <a:solidFill>
                <a:srgbClr val="000000"/>
              </a:solidFill>
            </a:endParaRPr>
          </a:p>
          <a:p>
            <a:pPr marL="889000" lvl="1" indent="-342900" eaLnBrk="0" hangingPunct="0">
              <a:buFont typeface="Calibri" pitchFamily="34" charset="0"/>
              <a:buAutoNum type="alphaL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Na vrhu krošnje</a:t>
            </a:r>
            <a:endParaRPr lang="en-GB" sz="1400" dirty="0">
              <a:solidFill>
                <a:srgbClr val="000000"/>
              </a:solidFill>
            </a:endParaRPr>
          </a:p>
          <a:p>
            <a:pPr marL="889000" lvl="1" indent="-342900" eaLnBrk="0" hangingPunct="0">
              <a:buFont typeface="Calibri" pitchFamily="34" charset="0"/>
              <a:buAutoNum type="alphaL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Na dnu krošnje</a:t>
            </a:r>
            <a:endParaRPr lang="en-GB" sz="1400" dirty="0">
              <a:solidFill>
                <a:srgbClr val="000000"/>
              </a:solidFill>
            </a:endParaRPr>
          </a:p>
          <a:p>
            <a:pPr marL="889000" lvl="1" indent="-342900" eaLnBrk="0" hangingPunct="0">
              <a:spcAft>
                <a:spcPts val="600"/>
              </a:spcAft>
              <a:buFont typeface="Calibri" pitchFamily="34" charset="0"/>
              <a:buAutoNum type="alphaLcParenR"/>
              <a:tabLst>
                <a:tab pos="355600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50 cm </a:t>
            </a:r>
            <a:r>
              <a:rPr lang="sr-Latn-RS" sz="1400" dirty="0" smtClean="0">
                <a:solidFill>
                  <a:srgbClr val="000000"/>
                </a:solidFill>
              </a:rPr>
              <a:t>ispod krošnje</a:t>
            </a:r>
            <a:endParaRPr lang="en-GB" sz="1400" dirty="0">
              <a:solidFill>
                <a:srgbClr val="000000"/>
              </a:solidFill>
            </a:endParaRPr>
          </a:p>
          <a:p>
            <a:pPr marL="431800" indent="-342900" eaLnBrk="0" hangingPunct="0">
              <a:spcAft>
                <a:spcPts val="600"/>
              </a:spcAft>
              <a:buFont typeface="Calibri" pitchFamily="34" charset="0"/>
              <a:buAutoNum type="arabi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Postaviti traku za označavanje na gornji i donji deo venca rasprskivača, na orošivaču.</a:t>
            </a:r>
            <a:endParaRPr lang="en-GB" sz="1400" dirty="0">
              <a:solidFill>
                <a:srgbClr val="000000"/>
              </a:solidFill>
            </a:endParaRPr>
          </a:p>
          <a:p>
            <a:pPr marL="431800" indent="-342900" eaLnBrk="0" hangingPunct="0">
              <a:buFont typeface="Calibri" pitchFamily="34" charset="0"/>
              <a:buAutoNum type="arabicParenR"/>
              <a:tabLst>
                <a:tab pos="355600" algn="l"/>
              </a:tabLst>
            </a:pPr>
            <a:r>
              <a:rPr lang="sr-Latn-RS" sz="1400" dirty="0" smtClean="0">
                <a:solidFill>
                  <a:srgbClr val="000000"/>
                </a:solidFill>
              </a:rPr>
              <a:t>Podesiti struju vazduha tako da se trake za označavanje postavljene na vrh i osnovu krune pokreću kada se uključi ventilator orošivača, a oni na 50 cm iznad ili ispod ne pomeraju strujom vazduha.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8438" name="Line 12"/>
          <p:cNvSpPr>
            <a:spLocks noChangeShapeType="1"/>
          </p:cNvSpPr>
          <p:nvPr/>
        </p:nvSpPr>
        <p:spPr bwMode="auto">
          <a:xfrm flipV="1">
            <a:off x="6705600" y="1016000"/>
            <a:ext cx="63500" cy="4102100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8440" name="AutoShape 35"/>
          <p:cNvSpPr>
            <a:spLocks/>
          </p:cNvSpPr>
          <p:nvPr/>
        </p:nvSpPr>
        <p:spPr bwMode="auto">
          <a:xfrm>
            <a:off x="3411323" y="5585619"/>
            <a:ext cx="1673439" cy="550862"/>
          </a:xfrm>
          <a:prstGeom prst="borderCallout1">
            <a:avLst>
              <a:gd name="adj1" fmla="val 20750"/>
              <a:gd name="adj2" fmla="val 105287"/>
              <a:gd name="adj3" fmla="val -37176"/>
              <a:gd name="adj4" fmla="val 129625"/>
            </a:avLst>
          </a:prstGeom>
          <a:solidFill>
            <a:srgbClr val="5DFB25">
              <a:alpha val="74901"/>
            </a:srgb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lIns="10800" tIns="10800" rIns="10800" bIns="10800" anchor="ctr" anchorCtr="1"/>
          <a:lstStyle/>
          <a:p>
            <a:pPr eaLnBrk="0" hangingPunct="0"/>
            <a:r>
              <a:rPr lang="sr-Latn-RS" sz="1400" dirty="0" smtClean="0">
                <a:solidFill>
                  <a:srgbClr val="000000"/>
                </a:solidFill>
              </a:rPr>
              <a:t>Ispod </a:t>
            </a:r>
            <a:r>
              <a:rPr lang="sr-Latn-RS" sz="1400" dirty="0">
                <a:solidFill>
                  <a:srgbClr val="000000"/>
                </a:solidFill>
              </a:rPr>
              <a:t>krošnje</a:t>
            </a:r>
            <a:r>
              <a:rPr lang="en-GB" sz="1400" dirty="0">
                <a:solidFill>
                  <a:srgbClr val="000000"/>
                </a:solidFill>
              </a:rPr>
              <a:t>: </a:t>
            </a:r>
            <a:r>
              <a:rPr lang="sr-Latn-RS" sz="1400" dirty="0">
                <a:solidFill>
                  <a:srgbClr val="000000"/>
                </a:solidFill>
              </a:rPr>
              <a:t>bez struje vazduha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8441" name="AutoShape 15"/>
          <p:cNvSpPr>
            <a:spLocks/>
          </p:cNvSpPr>
          <p:nvPr/>
        </p:nvSpPr>
        <p:spPr bwMode="auto">
          <a:xfrm>
            <a:off x="3429000" y="3571875"/>
            <a:ext cx="1655763" cy="1729333"/>
          </a:xfrm>
          <a:prstGeom prst="borderCallout1">
            <a:avLst>
              <a:gd name="adj1" fmla="val 46130"/>
              <a:gd name="adj2" fmla="val 101282"/>
              <a:gd name="adj3" fmla="val 6019"/>
              <a:gd name="adj4" fmla="val 113259"/>
            </a:avLst>
          </a:prstGeom>
          <a:solidFill>
            <a:srgbClr val="5DFB25">
              <a:alpha val="74901"/>
            </a:srgbClr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lIns="10800" tIns="10800" rIns="10800" bIns="10800" anchor="ctr" anchorCtr="1"/>
          <a:lstStyle/>
          <a:p>
            <a:pPr eaLnBrk="0" hangingPunct="0"/>
            <a:r>
              <a:rPr lang="sr-Latn-RS" sz="1400" dirty="0" smtClean="0">
                <a:solidFill>
                  <a:srgbClr val="000000"/>
                </a:solidFill>
              </a:rPr>
              <a:t>Prostor između vrha i podnožja krošnje: potrebna je struja vazduha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8442" name="Text Box 44"/>
          <p:cNvSpPr txBox="1">
            <a:spLocks noChangeArrowheads="1"/>
          </p:cNvSpPr>
          <p:nvPr/>
        </p:nvSpPr>
        <p:spPr bwMode="auto">
          <a:xfrm>
            <a:off x="6653241" y="2516175"/>
            <a:ext cx="12255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400" dirty="0" smtClean="0"/>
              <a:t>Trake za označavanje</a:t>
            </a:r>
            <a:endParaRPr lang="pt-PT" sz="1400" dirty="0"/>
          </a:p>
        </p:txBody>
      </p:sp>
      <p:grpSp>
        <p:nvGrpSpPr>
          <p:cNvPr id="18443" name="Group 52"/>
          <p:cNvGrpSpPr>
            <a:grpSpLocks/>
          </p:cNvGrpSpPr>
          <p:nvPr/>
        </p:nvGrpSpPr>
        <p:grpSpPr bwMode="auto">
          <a:xfrm>
            <a:off x="7740650" y="1484313"/>
            <a:ext cx="1008063" cy="1311262"/>
            <a:chOff x="1338" y="890"/>
            <a:chExt cx="826" cy="1244"/>
          </a:xfrm>
        </p:grpSpPr>
        <p:pic>
          <p:nvPicPr>
            <p:cNvPr id="18449" name="Picture 53" descr="MCj03383820000[1]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338" y="890"/>
              <a:ext cx="802" cy="1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50" name="Text Box 54"/>
            <p:cNvSpPr txBox="1">
              <a:spLocks noChangeArrowheads="1"/>
            </p:cNvSpPr>
            <p:nvPr/>
          </p:nvSpPr>
          <p:spPr bwMode="auto">
            <a:xfrm>
              <a:off x="1529" y="1842"/>
              <a:ext cx="635" cy="2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r-Latn-RS" sz="1400" dirty="0" smtClean="0"/>
                <a:t>Stubići</a:t>
              </a:r>
              <a:endParaRPr lang="en-US" sz="1400" dirty="0"/>
            </a:p>
          </p:txBody>
        </p:sp>
      </p:grp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547664" y="1493811"/>
            <a:ext cx="61929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RS" sz="2400" dirty="0" smtClean="0"/>
              <a:t>Podešavanje struje vazduha prema zasadu</a:t>
            </a:r>
            <a:endParaRPr lang="en-US" sz="2400" dirty="0"/>
          </a:p>
        </p:txBody>
      </p:sp>
      <p:sp>
        <p:nvSpPr>
          <p:cNvPr id="38" name="Foliennummernplatzhalt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B5F3B-59FE-48BC-85EB-C196A6D7B164}" type="slidenum">
              <a:rPr lang="pt-PT" smtClean="0"/>
              <a:pPr>
                <a:defRPr/>
              </a:pPr>
              <a:t>18</a:t>
            </a:fld>
            <a:endParaRPr lang="pt-PT" dirty="0"/>
          </a:p>
        </p:txBody>
      </p:sp>
      <p:sp>
        <p:nvSpPr>
          <p:cNvPr id="18447" name="Text Box 30"/>
          <p:cNvSpPr txBox="1">
            <a:spLocks noChangeArrowheads="1"/>
          </p:cNvSpPr>
          <p:nvPr/>
        </p:nvSpPr>
        <p:spPr bwMode="auto">
          <a:xfrm>
            <a:off x="5192721" y="1968480"/>
            <a:ext cx="13144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400" dirty="0" smtClean="0"/>
              <a:t>Metar </a:t>
            </a:r>
            <a:r>
              <a:rPr lang="en-US" sz="1400" dirty="0" smtClean="0"/>
              <a:t>2-3 m</a:t>
            </a:r>
            <a:endParaRPr lang="en-US" sz="1400" dirty="0"/>
          </a:p>
        </p:txBody>
      </p:sp>
      <p:pic>
        <p:nvPicPr>
          <p:cNvPr id="18448" name="Picture 6" descr="MCj03913020000[1]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62461" y="1931967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0" name="Rectangle 1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8" descr="Atomizado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838" y="2997200"/>
            <a:ext cx="507365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Line 27"/>
          <p:cNvSpPr>
            <a:spLocks noChangeShapeType="1"/>
          </p:cNvSpPr>
          <p:nvPr/>
        </p:nvSpPr>
        <p:spPr bwMode="auto">
          <a:xfrm flipV="1">
            <a:off x="6705600" y="1016000"/>
            <a:ext cx="63500" cy="4102100"/>
          </a:xfrm>
          <a:prstGeom prst="line">
            <a:avLst/>
          </a:prstGeom>
          <a:noFill/>
          <a:ln w="127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19460" name="Group 104"/>
          <p:cNvGrpSpPr>
            <a:grpSpLocks/>
          </p:cNvGrpSpPr>
          <p:nvPr/>
        </p:nvGrpSpPr>
        <p:grpSpPr bwMode="auto">
          <a:xfrm>
            <a:off x="928688" y="2071688"/>
            <a:ext cx="1928812" cy="1571625"/>
            <a:chOff x="4105" y="3342"/>
            <a:chExt cx="1315" cy="934"/>
          </a:xfrm>
        </p:grpSpPr>
        <p:pic>
          <p:nvPicPr>
            <p:cNvPr id="19469" name="Picture 105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105" y="3342"/>
              <a:ext cx="1175" cy="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0" name="Text Box 106"/>
            <p:cNvSpPr txBox="1">
              <a:spLocks noChangeArrowheads="1"/>
            </p:cNvSpPr>
            <p:nvPr/>
          </p:nvSpPr>
          <p:spPr bwMode="auto">
            <a:xfrm>
              <a:off x="4105" y="3878"/>
              <a:ext cx="1315" cy="3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t-PT" sz="1600"/>
            </a:p>
          </p:txBody>
        </p:sp>
      </p:grpSp>
      <p:sp>
        <p:nvSpPr>
          <p:cNvPr id="19461" name="Text Box 25"/>
          <p:cNvSpPr txBox="1">
            <a:spLocks noChangeArrowheads="1"/>
          </p:cNvSpPr>
          <p:nvPr/>
        </p:nvSpPr>
        <p:spPr bwMode="auto">
          <a:xfrm>
            <a:off x="785813" y="3000375"/>
            <a:ext cx="2312987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RS" sz="1400" dirty="0" smtClean="0"/>
              <a:t>Vodeno osetljivi papiri </a:t>
            </a:r>
            <a:r>
              <a:rPr lang="en-US" sz="1400" dirty="0" smtClean="0"/>
              <a:t>&amp; </a:t>
            </a:r>
            <a:r>
              <a:rPr lang="sr-Latn-RS" sz="1400" dirty="0" smtClean="0"/>
              <a:t>spajalice</a:t>
            </a:r>
            <a:endParaRPr lang="en-US" sz="1400" dirty="0"/>
          </a:p>
        </p:txBody>
      </p:sp>
      <p:sp>
        <p:nvSpPr>
          <p:cNvPr id="19462" name="Text Box 12"/>
          <p:cNvSpPr txBox="1">
            <a:spLocks noChangeArrowheads="1"/>
          </p:cNvSpPr>
          <p:nvPr/>
        </p:nvSpPr>
        <p:spPr bwMode="auto">
          <a:xfrm>
            <a:off x="1468395" y="1493811"/>
            <a:ext cx="61976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Aft>
                <a:spcPct val="50000"/>
              </a:spcAft>
            </a:pPr>
            <a:r>
              <a:rPr lang="sr-Latn-RS" sz="2400" dirty="0" smtClean="0">
                <a:solidFill>
                  <a:srgbClr val="000000"/>
                </a:solidFill>
              </a:rPr>
              <a:t>Provera distribucije primenjenog sredstva </a:t>
            </a:r>
            <a:endParaRPr lang="en-US" sz="2400" dirty="0"/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50" y="2071688"/>
            <a:ext cx="66357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Foliennummernplatzhalt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3E985-C360-4033-911E-D8322DE1304B}" type="slidenum">
              <a:rPr lang="pt-PT" smtClean="0"/>
              <a:pPr>
                <a:defRPr/>
              </a:pPr>
              <a:t>19</a:t>
            </a:fld>
            <a:endParaRPr lang="pt-PT" dirty="0"/>
          </a:p>
        </p:txBody>
      </p:sp>
      <p:sp>
        <p:nvSpPr>
          <p:cNvPr id="19465" name="Textfeld 10"/>
          <p:cNvSpPr txBox="1">
            <a:spLocks noChangeArrowheads="1"/>
          </p:cNvSpPr>
          <p:nvPr/>
        </p:nvSpPr>
        <p:spPr bwMode="auto">
          <a:xfrm>
            <a:off x="234950" y="3564791"/>
            <a:ext cx="3571875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sr-Latn-RS" dirty="0"/>
              <a:t>Pričvrstiti indikator papire na drvenu letvu  i postavite je </a:t>
            </a:r>
            <a:r>
              <a:rPr lang="sr-Latn-RS" dirty="0" smtClean="0"/>
              <a:t>vertikalno prema prolasku </a:t>
            </a:r>
            <a:r>
              <a:rPr lang="sr-Latn-RS" dirty="0"/>
              <a:t>radnog zahvata </a:t>
            </a:r>
            <a:r>
              <a:rPr lang="sr-Latn-RS" dirty="0" smtClean="0"/>
              <a:t>orošivača.</a:t>
            </a:r>
          </a:p>
          <a:p>
            <a:pPr eaLnBrk="1" hangingPunct="1">
              <a:spcAft>
                <a:spcPts val="600"/>
              </a:spcAft>
            </a:pPr>
            <a:endParaRPr lang="en-GB" dirty="0"/>
          </a:p>
          <a:p>
            <a:pPr eaLnBrk="1" hangingPunct="1"/>
            <a:r>
              <a:rPr lang="sr-Latn-RS" dirty="0"/>
              <a:t>Indikator papiri se mogu postaviti i na listove biljaka</a:t>
            </a:r>
            <a:r>
              <a:rPr lang="sr-Latn-RS" dirty="0" smtClean="0"/>
              <a:t>.</a:t>
            </a:r>
          </a:p>
          <a:p>
            <a:pPr eaLnBrk="1" hangingPunct="1"/>
            <a:endParaRPr lang="en-GB" dirty="0"/>
          </a:p>
          <a:p>
            <a:r>
              <a:rPr lang="sr-Latn-RS" dirty="0" smtClean="0"/>
              <a:t>Prilagoditi rasprskivače ako je potrebno</a:t>
            </a:r>
            <a:r>
              <a:rPr lang="en-GB" dirty="0" smtClean="0"/>
              <a:t>, </a:t>
            </a:r>
            <a:r>
              <a:rPr lang="sr-Latn-RS" dirty="0" smtClean="0"/>
              <a:t>npr. zatvoriti prvu i poslednju diznu.</a:t>
            </a:r>
            <a:endParaRPr lang="en-GB" dirty="0"/>
          </a:p>
        </p:txBody>
      </p:sp>
      <p:sp>
        <p:nvSpPr>
          <p:cNvPr id="26" name="Rechteck 25"/>
          <p:cNvSpPr/>
          <p:nvPr/>
        </p:nvSpPr>
        <p:spPr>
          <a:xfrm>
            <a:off x="4284663" y="3644900"/>
            <a:ext cx="71437" cy="22717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8243888" y="3573463"/>
            <a:ext cx="73025" cy="23447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24517" y="3973591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56600" y="4728471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753584" y="4429826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825287" y="5010573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102005" y="4161659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884368" y="4305782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595565" y="4592688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600351" y="4930032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041631" y="4954623"/>
            <a:ext cx="65683" cy="1880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8" name="Rectangle 27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9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4" name="AutoShape 23"/>
          <p:cNvCxnSpPr>
            <a:cxnSpLocks noChangeShapeType="1"/>
          </p:cNvCxnSpPr>
          <p:nvPr/>
        </p:nvCxnSpPr>
        <p:spPr bwMode="auto">
          <a:xfrm rot="5400000" flipV="1">
            <a:off x="8167688" y="3619500"/>
            <a:ext cx="1588" cy="1587"/>
          </a:xfrm>
          <a:prstGeom prst="bentConnector3">
            <a:avLst>
              <a:gd name="adj1" fmla="val -14400005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triangle" w="sm" len="sm"/>
              </a14:hiddenLine>
            </a:ext>
          </a:extLst>
        </p:spPr>
      </p:cxnSp>
      <p:grpSp>
        <p:nvGrpSpPr>
          <p:cNvPr id="3075" name="Group 29"/>
          <p:cNvGrpSpPr>
            <a:grpSpLocks/>
          </p:cNvGrpSpPr>
          <p:nvPr/>
        </p:nvGrpSpPr>
        <p:grpSpPr bwMode="auto">
          <a:xfrm>
            <a:off x="231775" y="1928813"/>
            <a:ext cx="1146175" cy="722312"/>
            <a:chOff x="267" y="1416"/>
            <a:chExt cx="907" cy="567"/>
          </a:xfrm>
        </p:grpSpPr>
        <p:sp>
          <p:nvSpPr>
            <p:cNvPr id="3101" name="Text Box 30"/>
            <p:cNvSpPr txBox="1">
              <a:spLocks noChangeArrowheads="1"/>
            </p:cNvSpPr>
            <p:nvPr/>
          </p:nvSpPr>
          <p:spPr bwMode="auto">
            <a:xfrm>
              <a:off x="316" y="1529"/>
              <a:ext cx="805" cy="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en-GB" sz="2000" b="1">
                  <a:solidFill>
                    <a:srgbClr val="FF0000"/>
                  </a:solidFill>
                </a:rPr>
                <a:t>START</a:t>
              </a:r>
            </a:p>
          </p:txBody>
        </p:sp>
        <p:sp>
          <p:nvSpPr>
            <p:cNvPr id="3102" name="Oval 31"/>
            <p:cNvSpPr>
              <a:spLocks noChangeArrowheads="1"/>
            </p:cNvSpPr>
            <p:nvPr/>
          </p:nvSpPr>
          <p:spPr bwMode="auto">
            <a:xfrm>
              <a:off x="267" y="1416"/>
              <a:ext cx="907" cy="56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>
                <a:spcAft>
                  <a:spcPts val="600"/>
                </a:spcAft>
              </a:pPr>
              <a:endParaRPr lang="de-CH" sz="1000"/>
            </a:p>
          </p:txBody>
        </p:sp>
      </p:grpSp>
      <p:grpSp>
        <p:nvGrpSpPr>
          <p:cNvPr id="3076" name="Group 32"/>
          <p:cNvGrpSpPr>
            <a:grpSpLocks/>
          </p:cNvGrpSpPr>
          <p:nvPr/>
        </p:nvGrpSpPr>
        <p:grpSpPr bwMode="auto">
          <a:xfrm>
            <a:off x="312738" y="5357813"/>
            <a:ext cx="1285875" cy="714375"/>
            <a:chOff x="324" y="2715"/>
            <a:chExt cx="973" cy="567"/>
          </a:xfrm>
        </p:grpSpPr>
        <p:sp>
          <p:nvSpPr>
            <p:cNvPr id="3099" name="Text Box 33"/>
            <p:cNvSpPr txBox="1">
              <a:spLocks noChangeArrowheads="1"/>
            </p:cNvSpPr>
            <p:nvPr/>
          </p:nvSpPr>
          <p:spPr bwMode="auto">
            <a:xfrm>
              <a:off x="324" y="2816"/>
              <a:ext cx="973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anchor="ctr"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sr-Latn-RS" sz="2000" b="1">
                  <a:solidFill>
                    <a:schemeClr val="tx2"/>
                  </a:solidFill>
                </a:rPr>
                <a:t>PRSKATI</a:t>
              </a:r>
              <a:endParaRPr lang="en-GB" sz="2000" b="1">
                <a:solidFill>
                  <a:schemeClr val="tx2"/>
                </a:solidFill>
              </a:endParaRPr>
            </a:p>
          </p:txBody>
        </p:sp>
        <p:sp>
          <p:nvSpPr>
            <p:cNvPr id="3100" name="Oval 34"/>
            <p:cNvSpPr>
              <a:spLocks noChangeArrowheads="1"/>
            </p:cNvSpPr>
            <p:nvPr/>
          </p:nvSpPr>
          <p:spPr bwMode="auto">
            <a:xfrm>
              <a:off x="347" y="2715"/>
              <a:ext cx="907" cy="567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>
                <a:spcAft>
                  <a:spcPts val="600"/>
                </a:spcAft>
              </a:pPr>
              <a:endParaRPr lang="de-CH" sz="1000"/>
            </a:p>
          </p:txBody>
        </p:sp>
      </p:grp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2056" name="Textfeld 15"/>
          <p:cNvSpPr txBox="1">
            <a:spLocks noChangeArrowheads="1"/>
          </p:cNvSpPr>
          <p:nvPr/>
        </p:nvSpPr>
        <p:spPr bwMode="auto">
          <a:xfrm>
            <a:off x="571500" y="3286125"/>
            <a:ext cx="2286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R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kalibraciju koristiit samo ČISTU VODU</a:t>
            </a:r>
            <a:endParaRPr lang="en-GB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9" name="Textfeld 24"/>
          <p:cNvSpPr txBox="1">
            <a:spLocks noChangeArrowheads="1"/>
          </p:cNvSpPr>
          <p:nvPr/>
        </p:nvSpPr>
        <p:spPr bwMode="auto">
          <a:xfrm>
            <a:off x="1208088" y="1857375"/>
            <a:ext cx="23383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b="1"/>
              <a:t>PROVERITI prskalicu i po potrebi popraviti </a:t>
            </a:r>
          </a:p>
        </p:txBody>
      </p:sp>
      <p:sp>
        <p:nvSpPr>
          <p:cNvPr id="3080" name="Textfeld 25"/>
          <p:cNvSpPr txBox="1">
            <a:spLocks noChangeArrowheads="1"/>
          </p:cNvSpPr>
          <p:nvPr/>
        </p:nvSpPr>
        <p:spPr bwMode="auto">
          <a:xfrm>
            <a:off x="5857875" y="4500563"/>
            <a:ext cx="28908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b="1">
                <a:solidFill>
                  <a:srgbClr val="0033CC"/>
                </a:solidFill>
              </a:rPr>
              <a:t>Podesiti ZAMPREMINU RASTVORA, ako je potrebno</a:t>
            </a:r>
            <a:endParaRPr lang="en-GB" b="1">
              <a:solidFill>
                <a:srgbClr val="0033CC"/>
              </a:solidFill>
            </a:endParaRPr>
          </a:p>
        </p:txBody>
      </p:sp>
      <p:sp>
        <p:nvSpPr>
          <p:cNvPr id="3081" name="Textfeld 30"/>
          <p:cNvSpPr txBox="1">
            <a:spLocks noChangeArrowheads="1"/>
          </p:cNvSpPr>
          <p:nvPr/>
        </p:nvSpPr>
        <p:spPr bwMode="auto">
          <a:xfrm>
            <a:off x="6143625" y="3214688"/>
            <a:ext cx="23161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b="1">
                <a:solidFill>
                  <a:srgbClr val="FF0000"/>
                </a:solidFill>
              </a:rPr>
              <a:t>Izra</a:t>
            </a:r>
            <a:r>
              <a:rPr lang="sr-Latn-RS" b="1">
                <a:solidFill>
                  <a:srgbClr val="FF0000"/>
                </a:solidFill>
              </a:rPr>
              <a:t>čunati potrebnu ZAPREMINU RASTVORA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3082" name="Textfeld 33"/>
          <p:cNvSpPr txBox="1">
            <a:spLocks noChangeArrowheads="1"/>
          </p:cNvSpPr>
          <p:nvPr/>
        </p:nvSpPr>
        <p:spPr bwMode="auto">
          <a:xfrm>
            <a:off x="3714750" y="5357813"/>
            <a:ext cx="197337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b="1" dirty="0">
                <a:solidFill>
                  <a:srgbClr val="00B050"/>
                </a:solidFill>
              </a:rPr>
              <a:t>Podesiti </a:t>
            </a:r>
            <a:r>
              <a:rPr lang="en-US" b="1" dirty="0" err="1" smtClean="0">
                <a:solidFill>
                  <a:srgbClr val="00B050"/>
                </a:solidFill>
              </a:rPr>
              <a:t>oro</a:t>
            </a:r>
            <a:r>
              <a:rPr lang="sr-Latn-RS" b="1" dirty="0" smtClean="0">
                <a:solidFill>
                  <a:srgbClr val="00B050"/>
                </a:solidFill>
              </a:rPr>
              <a:t>šivač </a:t>
            </a:r>
            <a:r>
              <a:rPr lang="sr-Latn-RS" b="1" dirty="0">
                <a:solidFill>
                  <a:srgbClr val="00B050"/>
                </a:solidFill>
              </a:rPr>
              <a:t>prema </a:t>
            </a:r>
            <a:r>
              <a:rPr lang="en-US" b="1" dirty="0" smtClean="0">
                <a:solidFill>
                  <a:srgbClr val="00B050"/>
                </a:solidFill>
              </a:rPr>
              <a:t>ZASADU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083" name="Textfeld 36"/>
          <p:cNvSpPr txBox="1">
            <a:spLocks noChangeArrowheads="1"/>
          </p:cNvSpPr>
          <p:nvPr/>
        </p:nvSpPr>
        <p:spPr bwMode="auto">
          <a:xfrm>
            <a:off x="1714500" y="5429250"/>
            <a:ext cx="1500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b="1">
                <a:solidFill>
                  <a:srgbClr val="FF0000"/>
                </a:solidFill>
              </a:rPr>
              <a:t>Pripremiti</a:t>
            </a:r>
            <a:endParaRPr lang="en-GB" b="1">
              <a:solidFill>
                <a:srgbClr val="FF0000"/>
              </a:solidFill>
            </a:endParaRPr>
          </a:p>
          <a:p>
            <a:pPr algn="ctr" eaLnBrk="1" hangingPunct="1"/>
            <a:r>
              <a:rPr lang="sr-Latn-RS" b="1">
                <a:solidFill>
                  <a:srgbClr val="FF0000"/>
                </a:solidFill>
              </a:rPr>
              <a:t>RASTVOR</a:t>
            </a:r>
            <a:endParaRPr lang="en-GB" b="1">
              <a:solidFill>
                <a:srgbClr val="FF0000"/>
              </a:solidFill>
            </a:endParaRPr>
          </a:p>
        </p:txBody>
      </p:sp>
      <p:cxnSp>
        <p:nvCxnSpPr>
          <p:cNvPr id="40" name="Gerade Verbindung mit Pfeil 39"/>
          <p:cNvCxnSpPr/>
          <p:nvPr/>
        </p:nvCxnSpPr>
        <p:spPr>
          <a:xfrm>
            <a:off x="3195638" y="2286000"/>
            <a:ext cx="5715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4786313" y="2214563"/>
            <a:ext cx="571500" cy="730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rot="16200000" flipH="1">
            <a:off x="6357144" y="2858294"/>
            <a:ext cx="430213" cy="4286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 rot="5400000">
            <a:off x="6786562" y="4286251"/>
            <a:ext cx="42862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 rot="10800000" flipV="1">
            <a:off x="5500688" y="5286375"/>
            <a:ext cx="714375" cy="3571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/>
          <p:nvPr/>
        </p:nvCxnSpPr>
        <p:spPr>
          <a:xfrm rot="10800000" flipV="1">
            <a:off x="3214688" y="5715000"/>
            <a:ext cx="50006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oliennummernplatzhalter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F8D67-8EFE-42ED-89BB-34D30330C7C7}" type="slidenum">
              <a:rPr lang="pt-PT"/>
              <a:pPr>
                <a:defRPr/>
              </a:pPr>
              <a:t>2</a:t>
            </a:fld>
            <a:endParaRPr lang="pt-PT" dirty="0"/>
          </a:p>
        </p:txBody>
      </p:sp>
      <p:sp>
        <p:nvSpPr>
          <p:cNvPr id="3092" name="Textfeld 28"/>
          <p:cNvSpPr txBox="1">
            <a:spLocks noChangeArrowheads="1"/>
          </p:cNvSpPr>
          <p:nvPr/>
        </p:nvSpPr>
        <p:spPr bwMode="auto">
          <a:xfrm>
            <a:off x="5465763" y="1890713"/>
            <a:ext cx="2201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b="1">
                <a:solidFill>
                  <a:srgbClr val="0033CC"/>
                </a:solidFill>
              </a:rPr>
              <a:t>Izmeriti PROTOK </a:t>
            </a:r>
            <a:r>
              <a:rPr lang="sr-Latn-RS" b="1">
                <a:solidFill>
                  <a:srgbClr val="0033CC"/>
                </a:solidFill>
              </a:rPr>
              <a:t>na diznama</a:t>
            </a:r>
            <a:endParaRPr lang="en-GB" b="1">
              <a:solidFill>
                <a:srgbClr val="0033CC"/>
              </a:solidFill>
            </a:endParaRPr>
          </a:p>
        </p:txBody>
      </p:sp>
      <p:sp>
        <p:nvSpPr>
          <p:cNvPr id="3093" name="Textfeld 27"/>
          <p:cNvSpPr txBox="1">
            <a:spLocks noChangeArrowheads="1"/>
          </p:cNvSpPr>
          <p:nvPr/>
        </p:nvSpPr>
        <p:spPr bwMode="auto">
          <a:xfrm>
            <a:off x="3643313" y="1857375"/>
            <a:ext cx="1285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b="1">
                <a:solidFill>
                  <a:srgbClr val="0033CC"/>
                </a:solidFill>
              </a:rPr>
              <a:t>Izmetiti BRZINU traktora</a:t>
            </a:r>
          </a:p>
        </p:txBody>
      </p:sp>
      <p:pic>
        <p:nvPicPr>
          <p:cNvPr id="31" name="Grafik 27" descr="Calibration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213" y="2997200"/>
            <a:ext cx="3071812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feld 30"/>
          <p:cNvSpPr txBox="1">
            <a:spLocks noChangeArrowheads="1"/>
          </p:cNvSpPr>
          <p:nvPr/>
        </p:nvSpPr>
        <p:spPr bwMode="auto">
          <a:xfrm>
            <a:off x="428624" y="6429375"/>
            <a:ext cx="26312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1200" dirty="0" smtClean="0"/>
              <a:t>Izvor fotografija i slika</a:t>
            </a:r>
            <a:r>
              <a:rPr lang="en-GB" sz="1200" dirty="0" smtClean="0"/>
              <a:t>: </a:t>
            </a:r>
            <a:r>
              <a:rPr lang="en-GB" sz="1200" dirty="0"/>
              <a:t>Syngenta</a:t>
            </a:r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9" name="Rectangle 2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93047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276475"/>
            <a:ext cx="2001838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18Junho2007 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076700"/>
            <a:ext cx="2916237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071938" y="1500188"/>
            <a:ext cx="48847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2400" dirty="0"/>
              <a:t>Izračunati koliko preparata je potrebno staviti u rezervoar </a:t>
            </a:r>
            <a:r>
              <a:rPr lang="sr-Latn-RS" sz="2400" dirty="0" smtClean="0"/>
              <a:t>orošivača</a:t>
            </a:r>
            <a:endParaRPr lang="en-US" sz="2400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708275"/>
            <a:ext cx="30956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CSD4504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221163"/>
            <a:ext cx="30607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41C822-14C6-429A-877A-4ABA5C7D7646}" type="slidenum">
              <a:rPr lang="pt-PT"/>
              <a:pPr>
                <a:defRPr/>
              </a:pPr>
              <a:t>20</a:t>
            </a:fld>
            <a:endParaRPr lang="pt-PT" dirty="0"/>
          </a:p>
        </p:txBody>
      </p:sp>
      <p:sp>
        <p:nvSpPr>
          <p:cNvPr id="19464" name="Rectangle 13"/>
          <p:cNvSpPr>
            <a:spLocks noChangeArrowheads="1"/>
          </p:cNvSpPr>
          <p:nvPr/>
        </p:nvSpPr>
        <p:spPr bwMode="auto">
          <a:xfrm>
            <a:off x="2571750" y="1071563"/>
            <a:ext cx="60483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r>
              <a:rPr lang="sr-Latn-RS" sz="2800">
                <a:solidFill>
                  <a:schemeClr val="hlink"/>
                </a:solidFill>
              </a:rPr>
              <a:t>Priprema rastvora</a:t>
            </a:r>
            <a:endParaRPr lang="en-US" sz="2800">
              <a:solidFill>
                <a:schemeClr val="hlink"/>
              </a:solidFill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2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532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785813" y="3714750"/>
            <a:ext cx="78581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sr-Latn-RS" sz="2000" dirty="0" smtClean="0"/>
              <a:t>Uputstvo na etiketi: Koristiti</a:t>
            </a:r>
            <a:r>
              <a:rPr lang="pt-PT" sz="2000" dirty="0" smtClean="0"/>
              <a:t> </a:t>
            </a:r>
            <a:r>
              <a:rPr lang="sr-Latn-RS" sz="2000" dirty="0" smtClean="0"/>
              <a:t> </a:t>
            </a:r>
            <a:r>
              <a:rPr lang="sr-Latn-RS" sz="2000" dirty="0"/>
              <a:t>X</a:t>
            </a:r>
            <a:r>
              <a:rPr lang="pt-PT" sz="2000" dirty="0"/>
              <a:t> L/ha </a:t>
            </a:r>
            <a:r>
              <a:rPr lang="sr-Latn-RS" sz="2000" dirty="0"/>
              <a:t>ili</a:t>
            </a:r>
            <a:r>
              <a:rPr lang="pt-PT" sz="2000" dirty="0"/>
              <a:t> g/ha</a:t>
            </a:r>
            <a:r>
              <a:rPr lang="sr-Latn-RS" sz="2000" dirty="0"/>
              <a:t> ili kg/ha</a:t>
            </a:r>
            <a:endParaRPr lang="pt-PT" sz="2000" dirty="0"/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sr-Latn-RS" sz="2000" dirty="0"/>
              <a:t>Uputstvo na etiketi: </a:t>
            </a:r>
            <a:r>
              <a:rPr lang="sr-Latn-RS" sz="2000" dirty="0" smtClean="0"/>
              <a:t>Koristiti</a:t>
            </a:r>
            <a:r>
              <a:rPr lang="pt-PT" sz="2000" dirty="0" smtClean="0"/>
              <a:t> </a:t>
            </a:r>
            <a:r>
              <a:rPr lang="sr-Latn-RS" sz="2000" dirty="0"/>
              <a:t>X</a:t>
            </a:r>
            <a:r>
              <a:rPr lang="pt-PT" sz="2000" dirty="0"/>
              <a:t> L </a:t>
            </a:r>
            <a:r>
              <a:rPr lang="sr-Latn-RS" sz="2000" dirty="0"/>
              <a:t>ili</a:t>
            </a:r>
            <a:r>
              <a:rPr lang="pt-PT" sz="2000" dirty="0"/>
              <a:t> g/100 L </a:t>
            </a:r>
            <a:r>
              <a:rPr lang="sr-Latn-RS" sz="2000" dirty="0"/>
              <a:t>vode sa određenom </a:t>
            </a:r>
            <a:r>
              <a:rPr lang="en-US" sz="2000" dirty="0" smtClean="0"/>
              <a:t> </a:t>
            </a:r>
            <a:r>
              <a:rPr lang="sr-Latn-RS" sz="2000" dirty="0" smtClean="0"/>
              <a:t>količinom vode, </a:t>
            </a:r>
            <a:r>
              <a:rPr lang="sr-Latn-RS" sz="2000" dirty="0"/>
              <a:t>npr</a:t>
            </a:r>
            <a:r>
              <a:rPr lang="pt-PT" sz="2000" dirty="0"/>
              <a:t>. </a:t>
            </a:r>
            <a:r>
              <a:rPr lang="pt-PT" sz="2000" dirty="0" smtClean="0"/>
              <a:t>1</a:t>
            </a:r>
            <a:r>
              <a:rPr lang="sr-Latn-RS" sz="2000" dirty="0" smtClean="0"/>
              <a:t> </a:t>
            </a:r>
            <a:r>
              <a:rPr lang="pt-PT" sz="2000" dirty="0" smtClean="0"/>
              <a:t>000 </a:t>
            </a:r>
            <a:r>
              <a:rPr lang="pt-PT" sz="2000" dirty="0"/>
              <a:t>L </a:t>
            </a:r>
            <a:r>
              <a:rPr lang="sr-Latn-RS" sz="2000" dirty="0"/>
              <a:t> vode</a:t>
            </a:r>
            <a:r>
              <a:rPr lang="pt-PT" sz="2000" dirty="0" smtClean="0"/>
              <a:t>/ha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sr-Latn-RS" sz="2000" dirty="0"/>
              <a:t>Uputstvo na etiketi: </a:t>
            </a:r>
            <a:r>
              <a:rPr lang="sr-Latn-RS" sz="2000" dirty="0" smtClean="0"/>
              <a:t>Koristiti</a:t>
            </a:r>
            <a:r>
              <a:rPr lang="pt-PT" sz="2000" dirty="0" smtClean="0"/>
              <a:t> </a:t>
            </a:r>
            <a:r>
              <a:rPr lang="sr-Latn-RS" sz="2000" dirty="0"/>
              <a:t>X</a:t>
            </a:r>
            <a:r>
              <a:rPr lang="pt-PT" sz="2000" dirty="0"/>
              <a:t> L </a:t>
            </a:r>
            <a:r>
              <a:rPr lang="sr-Latn-RS" sz="2000" dirty="0"/>
              <a:t>ili</a:t>
            </a:r>
            <a:r>
              <a:rPr lang="pt-PT" sz="2000" dirty="0"/>
              <a:t> </a:t>
            </a:r>
            <a:r>
              <a:rPr lang="pt-PT" sz="2000" dirty="0" smtClean="0"/>
              <a:t>g na 10</a:t>
            </a:r>
            <a:r>
              <a:rPr lang="sr-Latn-RS" sz="2000" dirty="0" smtClean="0"/>
              <a:t> </a:t>
            </a:r>
            <a:r>
              <a:rPr lang="pt-PT" sz="2000" dirty="0" smtClean="0"/>
              <a:t>000 m</a:t>
            </a:r>
            <a:r>
              <a:rPr lang="pt-PT" sz="2000" baseline="30000" dirty="0" smtClean="0"/>
              <a:t>2 </a:t>
            </a:r>
            <a:r>
              <a:rPr lang="pt-PT" sz="2000" dirty="0" smtClean="0"/>
              <a:t> </a:t>
            </a:r>
            <a:r>
              <a:rPr lang="sr-Latn-RS" sz="2000" dirty="0"/>
              <a:t>(</a:t>
            </a:r>
            <a:r>
              <a:rPr lang="pt-PT" sz="2000" dirty="0" smtClean="0"/>
              <a:t>‘</a:t>
            </a:r>
            <a:r>
              <a:rPr lang="pt-PT" sz="2000" dirty="0"/>
              <a:t>Leaf Wall </a:t>
            </a:r>
            <a:r>
              <a:rPr lang="pt-PT" sz="2000" dirty="0" smtClean="0"/>
              <a:t>Area (LWA)</a:t>
            </a:r>
            <a:r>
              <a:rPr lang="sr-Latn-RS" sz="2000" dirty="0" smtClean="0"/>
              <a:t>)</a:t>
            </a:r>
            <a:r>
              <a:rPr lang="pt-PT" sz="2000" dirty="0" smtClean="0"/>
              <a:t>’ </a:t>
            </a:r>
            <a:r>
              <a:rPr lang="sr-Latn-RS" sz="2000" dirty="0" smtClean="0"/>
              <a:t>,</a:t>
            </a:r>
            <a:r>
              <a:rPr lang="pt-PT" sz="2000" dirty="0" smtClean="0"/>
              <a:t> po </a:t>
            </a:r>
            <a:r>
              <a:rPr lang="pt-PT" sz="2000" dirty="0"/>
              <a:t>ha </a:t>
            </a:r>
            <a:r>
              <a:rPr lang="pt-PT" sz="2000" dirty="0" smtClean="0"/>
              <a:t>povr</a:t>
            </a:r>
            <a:r>
              <a:rPr lang="sr-Latn-RS" sz="2000" dirty="0" smtClean="0"/>
              <a:t>šine zemljišta</a:t>
            </a:r>
            <a:endParaRPr lang="pt-PT" sz="2000" dirty="0"/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endParaRPr lang="pt-PT" sz="2000" dirty="0"/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endParaRPr lang="pt-PT" sz="2000" dirty="0"/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714375" y="2857500"/>
            <a:ext cx="7559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 dirty="0">
                <a:solidFill>
                  <a:srgbClr val="34722A"/>
                </a:solidFill>
              </a:rPr>
              <a:t>Postoje </a:t>
            </a:r>
            <a:r>
              <a:rPr lang="en-US" sz="2400" dirty="0" smtClean="0">
                <a:solidFill>
                  <a:srgbClr val="34722A"/>
                </a:solidFill>
              </a:rPr>
              <a:t>tri</a:t>
            </a:r>
            <a:r>
              <a:rPr lang="sr-Latn-RS" sz="2400" dirty="0" smtClean="0">
                <a:solidFill>
                  <a:srgbClr val="34722A"/>
                </a:solidFill>
              </a:rPr>
              <a:t> načina </a:t>
            </a:r>
            <a:r>
              <a:rPr lang="sr-Latn-RS" sz="2400" dirty="0">
                <a:solidFill>
                  <a:srgbClr val="34722A"/>
                </a:solidFill>
              </a:rPr>
              <a:t>kako se izražava doza preparata na etiketi pesticida</a:t>
            </a:r>
            <a:r>
              <a:rPr lang="en-US" sz="2400" dirty="0">
                <a:solidFill>
                  <a:srgbClr val="34722A"/>
                </a:solidFill>
              </a:rPr>
              <a:t>:</a:t>
            </a:r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1428750" y="1500188"/>
            <a:ext cx="6429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sz="2400" dirty="0"/>
              <a:t>Izračunati koliko preparata je potrebno staviti u rezervoar </a:t>
            </a:r>
            <a:r>
              <a:rPr lang="sr-Latn-RS" sz="2400" dirty="0" smtClean="0"/>
              <a:t>orošivača</a:t>
            </a:r>
            <a:endParaRPr lang="en-US" sz="24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25AD59-C9CE-471F-90DB-0CB4067DB577}" type="slidenum">
              <a:rPr lang="pt-PT"/>
              <a:pPr>
                <a:defRPr/>
              </a:pPr>
              <a:t>21</a:t>
            </a:fld>
            <a:endParaRPr lang="pt-PT" dirty="0"/>
          </a:p>
        </p:txBody>
      </p:sp>
      <p:sp>
        <p:nvSpPr>
          <p:cNvPr id="20486" name="Rectangle 13"/>
          <p:cNvSpPr>
            <a:spLocks noChangeArrowheads="1"/>
          </p:cNvSpPr>
          <p:nvPr/>
        </p:nvSpPr>
        <p:spPr bwMode="auto">
          <a:xfrm>
            <a:off x="2928938" y="1071563"/>
            <a:ext cx="3155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sr-Latn-RS" sz="2800" dirty="0">
                <a:solidFill>
                  <a:schemeClr val="hlink"/>
                </a:solidFill>
              </a:rPr>
              <a:t>Priprema rastvora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8" name="Rectangle 7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7155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273"/>
          <p:cNvSpPr txBox="1">
            <a:spLocks noChangeArrowheads="1"/>
          </p:cNvSpPr>
          <p:nvPr/>
        </p:nvSpPr>
        <p:spPr bwMode="auto">
          <a:xfrm>
            <a:off x="1336675" y="4576763"/>
            <a:ext cx="1912938" cy="65087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Količina primene preparata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3 L / ha</a:t>
            </a:r>
          </a:p>
        </p:txBody>
      </p:sp>
      <p:sp>
        <p:nvSpPr>
          <p:cNvPr id="22531" name="Text 280"/>
          <p:cNvSpPr txBox="1">
            <a:spLocks noChangeArrowheads="1"/>
          </p:cNvSpPr>
          <p:nvPr/>
        </p:nvSpPr>
        <p:spPr bwMode="auto">
          <a:xfrm>
            <a:off x="3357563" y="4576763"/>
            <a:ext cx="357187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2532" name="Text 273"/>
          <p:cNvSpPr txBox="1">
            <a:spLocks noChangeArrowheads="1"/>
          </p:cNvSpPr>
          <p:nvPr/>
        </p:nvSpPr>
        <p:spPr bwMode="auto">
          <a:xfrm>
            <a:off x="3784600" y="4576763"/>
            <a:ext cx="1916113" cy="65246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Zapremina rezervoara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800 L</a:t>
            </a:r>
          </a:p>
        </p:txBody>
      </p:sp>
      <p:sp>
        <p:nvSpPr>
          <p:cNvPr id="22533" name="Text 280"/>
          <p:cNvSpPr txBox="1">
            <a:spLocks noChangeArrowheads="1"/>
          </p:cNvSpPr>
          <p:nvPr/>
        </p:nvSpPr>
        <p:spPr bwMode="auto">
          <a:xfrm>
            <a:off x="6089650" y="4937125"/>
            <a:ext cx="319088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22534" name="Text 273"/>
          <p:cNvSpPr txBox="1">
            <a:spLocks noChangeArrowheads="1"/>
          </p:cNvSpPr>
          <p:nvPr/>
        </p:nvSpPr>
        <p:spPr bwMode="auto">
          <a:xfrm>
            <a:off x="2914650" y="5376863"/>
            <a:ext cx="2341426" cy="695325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Potrebno rastvora po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ha</a:t>
            </a: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480 L /ha</a:t>
            </a:r>
          </a:p>
        </p:txBody>
      </p:sp>
      <p:sp>
        <p:nvSpPr>
          <p:cNvPr id="22535" name="Text 280"/>
          <p:cNvSpPr txBox="1">
            <a:spLocks noChangeArrowheads="1"/>
          </p:cNvSpPr>
          <p:nvPr/>
        </p:nvSpPr>
        <p:spPr bwMode="auto">
          <a:xfrm>
            <a:off x="6521450" y="4792663"/>
            <a:ext cx="1146894" cy="95410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  </a:t>
            </a: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5 L</a:t>
            </a:r>
          </a:p>
          <a:p>
            <a:pPr algn="ctr" eaLnBrk="0" hangingPunct="0"/>
            <a:r>
              <a:rPr lang="en-US" sz="1400" b="1" dirty="0" err="1" smtClean="0">
                <a:solidFill>
                  <a:srgbClr val="FF0000"/>
                </a:solidFill>
              </a:rPr>
              <a:t>pr</a:t>
            </a:r>
            <a:r>
              <a:rPr lang="sr-Latn-RS" sz="1400" b="1" dirty="0" smtClean="0">
                <a:solidFill>
                  <a:srgbClr val="FF0000"/>
                </a:solidFill>
              </a:rPr>
              <a:t>eparata</a:t>
            </a:r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2536" name="Line 31"/>
          <p:cNvSpPr>
            <a:spLocks noChangeShapeType="1"/>
          </p:cNvSpPr>
          <p:nvPr/>
        </p:nvSpPr>
        <p:spPr bwMode="auto">
          <a:xfrm>
            <a:off x="1522413" y="5297488"/>
            <a:ext cx="4492625" cy="15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7" name="AutoShape 32"/>
          <p:cNvSpPr>
            <a:spLocks noChangeArrowheads="1"/>
          </p:cNvSpPr>
          <p:nvPr/>
        </p:nvSpPr>
        <p:spPr bwMode="auto">
          <a:xfrm>
            <a:off x="3929063" y="4071938"/>
            <a:ext cx="1549400" cy="298450"/>
          </a:xfrm>
          <a:prstGeom prst="wedgeRoundRectCallout">
            <a:avLst>
              <a:gd name="adj1" fmla="val -27884"/>
              <a:gd name="adj2" fmla="val 121639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Izmereno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2538" name="AutoShape 34"/>
          <p:cNvSpPr>
            <a:spLocks noChangeArrowheads="1"/>
          </p:cNvSpPr>
          <p:nvPr/>
        </p:nvSpPr>
        <p:spPr bwMode="auto">
          <a:xfrm>
            <a:off x="1697038" y="4071938"/>
            <a:ext cx="1703387" cy="333375"/>
          </a:xfrm>
          <a:prstGeom prst="wedgeRoundRectCallout">
            <a:avLst>
              <a:gd name="adj1" fmla="val -1037"/>
              <a:gd name="adj2" fmla="val 106764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Na etiketi preparata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2539" name="AutoShape 39"/>
          <p:cNvSpPr>
            <a:spLocks noChangeArrowheads="1"/>
          </p:cNvSpPr>
          <p:nvPr/>
        </p:nvSpPr>
        <p:spPr bwMode="auto">
          <a:xfrm>
            <a:off x="6215063" y="4071938"/>
            <a:ext cx="1703387" cy="419100"/>
          </a:xfrm>
          <a:prstGeom prst="wedgeRoundRectCallout">
            <a:avLst>
              <a:gd name="adj1" fmla="val -838"/>
              <a:gd name="adj2" fmla="val 133296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FF0000"/>
                </a:solidFill>
              </a:rPr>
              <a:t>Preparata u rezervoar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2540" name="AutoShape 32"/>
          <p:cNvSpPr>
            <a:spLocks noChangeArrowheads="1"/>
          </p:cNvSpPr>
          <p:nvPr/>
        </p:nvSpPr>
        <p:spPr bwMode="auto">
          <a:xfrm>
            <a:off x="1336676" y="5643563"/>
            <a:ext cx="1352550" cy="452437"/>
          </a:xfrm>
          <a:prstGeom prst="wedgeRoundRectCallout">
            <a:avLst>
              <a:gd name="adj1" fmla="val 75708"/>
              <a:gd name="adj2" fmla="val -39856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Kalibrisano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1517" name="Text Box 16"/>
          <p:cNvSpPr txBox="1">
            <a:spLocks noChangeArrowheads="1"/>
          </p:cNvSpPr>
          <p:nvPr/>
        </p:nvSpPr>
        <p:spPr bwMode="auto">
          <a:xfrm>
            <a:off x="503238" y="2143125"/>
            <a:ext cx="8140700" cy="194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sr-Latn-RS" b="1" dirty="0" smtClean="0"/>
              <a:t>Primer</a:t>
            </a:r>
            <a:r>
              <a:rPr lang="en-US" b="1" dirty="0" smtClean="0"/>
              <a:t>:</a:t>
            </a:r>
            <a:endParaRPr lang="en-US" b="1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Uputstvo na etiketi</a:t>
            </a:r>
            <a:r>
              <a:rPr lang="en-US" sz="1600" dirty="0" smtClean="0"/>
              <a:t>: </a:t>
            </a:r>
            <a:r>
              <a:rPr lang="sr-Latn-RS" sz="1600" dirty="0" smtClean="0"/>
              <a:t>koristiti</a:t>
            </a:r>
            <a:r>
              <a:rPr lang="en-US" sz="1600" dirty="0" smtClean="0"/>
              <a:t> </a:t>
            </a:r>
            <a:r>
              <a:rPr lang="en-US" sz="1600" dirty="0"/>
              <a:t>3 L/ha </a:t>
            </a:r>
            <a:r>
              <a:rPr lang="sr-Latn-RS" sz="1600" dirty="0" smtClean="0"/>
              <a:t>preparata</a:t>
            </a:r>
            <a:endParaRPr lang="en-US" sz="1600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Ukupna zapremina rezervoara</a:t>
            </a:r>
            <a:r>
              <a:rPr lang="en-US" sz="1600" dirty="0" smtClean="0"/>
              <a:t>: </a:t>
            </a:r>
            <a:r>
              <a:rPr lang="en-US" sz="1600" dirty="0"/>
              <a:t>800 L </a:t>
            </a:r>
            <a:r>
              <a:rPr lang="sr-Latn-RS" sz="1600" dirty="0" smtClean="0"/>
              <a:t>vode</a:t>
            </a:r>
            <a:r>
              <a:rPr lang="en-US" sz="1600" dirty="0" smtClean="0"/>
              <a:t>; </a:t>
            </a:r>
            <a:r>
              <a:rPr lang="sr-Latn-RS" sz="1600" dirty="0" smtClean="0"/>
              <a:t>kalibrisana količina rastvora ze hektar je </a:t>
            </a:r>
            <a:r>
              <a:rPr lang="en-US" sz="1600" dirty="0" smtClean="0"/>
              <a:t>480 </a:t>
            </a:r>
            <a:r>
              <a:rPr lang="en-US" sz="1600" dirty="0"/>
              <a:t>L/ha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Sa</a:t>
            </a:r>
            <a:r>
              <a:rPr lang="en-US" sz="1600" dirty="0" smtClean="0"/>
              <a:t> </a:t>
            </a:r>
            <a:r>
              <a:rPr lang="en-US" sz="1600" dirty="0"/>
              <a:t>800 L </a:t>
            </a:r>
            <a:r>
              <a:rPr lang="sr-Latn-RS" sz="1600" dirty="0" smtClean="0"/>
              <a:t>vode (rastvora preparata) moguče je tretirati</a:t>
            </a:r>
            <a:r>
              <a:rPr lang="en-US" sz="1600" dirty="0" smtClean="0"/>
              <a:t> 1</a:t>
            </a:r>
            <a:r>
              <a:rPr lang="sr-Latn-RS" sz="1600" dirty="0" smtClean="0"/>
              <a:t>,</a:t>
            </a:r>
            <a:r>
              <a:rPr lang="en-US" sz="1600" dirty="0" smtClean="0"/>
              <a:t>67 </a:t>
            </a:r>
            <a:r>
              <a:rPr lang="en-US" sz="1600" dirty="0"/>
              <a:t>ha </a:t>
            </a:r>
            <a:r>
              <a:rPr lang="en-US" sz="1600" dirty="0" smtClean="0"/>
              <a:t>(</a:t>
            </a:r>
            <a:r>
              <a:rPr lang="en-US" sz="1600" dirty="0"/>
              <a:t>800 L / 480 L/ha = </a:t>
            </a:r>
            <a:r>
              <a:rPr lang="en-US" sz="1600" dirty="0" smtClean="0"/>
              <a:t>1</a:t>
            </a:r>
            <a:r>
              <a:rPr lang="sr-Latn-RS" sz="1600" dirty="0" smtClean="0"/>
              <a:t>,</a:t>
            </a:r>
            <a:r>
              <a:rPr lang="en-US" sz="1600" dirty="0" smtClean="0"/>
              <a:t>67 </a:t>
            </a:r>
            <a:r>
              <a:rPr lang="en-US" sz="1600" dirty="0"/>
              <a:t>ha)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Potrebna količina preparata u pun rezervoar</a:t>
            </a:r>
            <a:r>
              <a:rPr lang="en-US" sz="1600" dirty="0" smtClean="0"/>
              <a:t>: </a:t>
            </a:r>
            <a:r>
              <a:rPr lang="en-US" sz="1600" dirty="0"/>
              <a:t>3 L /ha </a:t>
            </a:r>
            <a:r>
              <a:rPr lang="sr-Latn-RS" sz="1600" dirty="0" smtClean="0"/>
              <a:t>preparata</a:t>
            </a:r>
            <a:r>
              <a:rPr lang="en-US" sz="1600" dirty="0" smtClean="0"/>
              <a:t> </a:t>
            </a:r>
            <a:r>
              <a:rPr lang="en-US" sz="1600" dirty="0"/>
              <a:t>x </a:t>
            </a:r>
            <a:r>
              <a:rPr lang="en-US" sz="1600" dirty="0" smtClean="0"/>
              <a:t>1</a:t>
            </a:r>
            <a:r>
              <a:rPr lang="sr-Latn-RS" sz="1600" dirty="0" smtClean="0"/>
              <a:t>,</a:t>
            </a:r>
            <a:r>
              <a:rPr lang="en-US" sz="1600" dirty="0" smtClean="0"/>
              <a:t>67 </a:t>
            </a:r>
            <a:r>
              <a:rPr lang="en-US" sz="1600" dirty="0"/>
              <a:t>ha = </a:t>
            </a:r>
            <a:r>
              <a:rPr lang="en-US" sz="1600" dirty="0" smtClean="0"/>
              <a:t>5 </a:t>
            </a:r>
            <a:r>
              <a:rPr lang="en-US" sz="1600" dirty="0"/>
              <a:t>L</a:t>
            </a:r>
          </a:p>
        </p:txBody>
      </p:sp>
      <p:sp>
        <p:nvSpPr>
          <p:cNvPr id="22542" name="Text Box 18"/>
          <p:cNvSpPr txBox="1">
            <a:spLocks noChangeArrowheads="1"/>
          </p:cNvSpPr>
          <p:nvPr/>
        </p:nvSpPr>
        <p:spPr bwMode="auto">
          <a:xfrm>
            <a:off x="1697038" y="1493811"/>
            <a:ext cx="62214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RS" sz="2400" dirty="0" smtClean="0"/>
              <a:t>Uputstvo na etiketi</a:t>
            </a:r>
            <a:r>
              <a:rPr lang="en-US" sz="2400" dirty="0" smtClean="0"/>
              <a:t>: </a:t>
            </a:r>
            <a:r>
              <a:rPr lang="sr-Latn-RS" sz="2400" dirty="0" smtClean="0"/>
              <a:t>koristiti</a:t>
            </a:r>
            <a:r>
              <a:rPr lang="en-US" sz="2400" dirty="0" smtClean="0"/>
              <a:t> </a:t>
            </a:r>
            <a:r>
              <a:rPr lang="sr-Latn-RS" sz="2400" dirty="0" smtClean="0"/>
              <a:t>X</a:t>
            </a:r>
            <a:r>
              <a:rPr lang="en-US" sz="2400" dirty="0" smtClean="0"/>
              <a:t> </a:t>
            </a:r>
            <a:r>
              <a:rPr lang="en-US" sz="2400" dirty="0"/>
              <a:t>L/ha or </a:t>
            </a:r>
            <a:r>
              <a:rPr lang="sr-Latn-RS" sz="2400" dirty="0" smtClean="0"/>
              <a:t>k</a:t>
            </a:r>
            <a:r>
              <a:rPr lang="en-US" sz="2400" dirty="0" smtClean="0"/>
              <a:t>g/ha</a:t>
            </a:r>
            <a:endParaRPr lang="en-US" sz="2400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673535-B31A-4F0D-958A-4DCEFCD2D18D}" type="slidenum">
              <a:rPr lang="pt-PT" smtClean="0"/>
              <a:pPr>
                <a:defRPr/>
              </a:pPr>
              <a:t>22</a:t>
            </a:fld>
            <a:endParaRPr lang="pt-PT" dirty="0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928938" y="1071563"/>
            <a:ext cx="3155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sr-Latn-RS" sz="2800" dirty="0">
                <a:solidFill>
                  <a:schemeClr val="hlink"/>
                </a:solidFill>
              </a:rPr>
              <a:t>Priprema rastvora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9" name="Rectangle 1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6" name="Rectangle 2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4" name="Text 273"/>
          <p:cNvSpPr txBox="1">
            <a:spLocks noChangeArrowheads="1"/>
          </p:cNvSpPr>
          <p:nvPr/>
        </p:nvSpPr>
        <p:spPr bwMode="auto">
          <a:xfrm>
            <a:off x="684213" y="4941888"/>
            <a:ext cx="1873250" cy="63341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Količina primena preparata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300 g/100 L</a:t>
            </a:r>
          </a:p>
        </p:txBody>
      </p:sp>
      <p:sp>
        <p:nvSpPr>
          <p:cNvPr id="23555" name="Text 280"/>
          <p:cNvSpPr txBox="1">
            <a:spLocks noChangeArrowheads="1"/>
          </p:cNvSpPr>
          <p:nvPr/>
        </p:nvSpPr>
        <p:spPr bwMode="auto">
          <a:xfrm>
            <a:off x="2627313" y="5013325"/>
            <a:ext cx="2857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3556" name="Text 273"/>
          <p:cNvSpPr txBox="1">
            <a:spLocks noChangeArrowheads="1"/>
          </p:cNvSpPr>
          <p:nvPr/>
        </p:nvSpPr>
        <p:spPr bwMode="auto">
          <a:xfrm>
            <a:off x="5435600" y="4941888"/>
            <a:ext cx="1857375" cy="63341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Zapremina rezervoara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800 L</a:t>
            </a:r>
          </a:p>
        </p:txBody>
      </p:sp>
      <p:sp>
        <p:nvSpPr>
          <p:cNvPr id="23557" name="Text 280"/>
          <p:cNvSpPr txBox="1">
            <a:spLocks noChangeArrowheads="1"/>
          </p:cNvSpPr>
          <p:nvPr/>
        </p:nvSpPr>
        <p:spPr bwMode="auto">
          <a:xfrm>
            <a:off x="7451725" y="5373688"/>
            <a:ext cx="27463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23558" name="Text 273"/>
          <p:cNvSpPr txBox="1">
            <a:spLocks noChangeArrowheads="1"/>
          </p:cNvSpPr>
          <p:nvPr/>
        </p:nvSpPr>
        <p:spPr bwMode="auto">
          <a:xfrm>
            <a:off x="5075239" y="5805488"/>
            <a:ext cx="2381250" cy="55245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Potrebno rastvora po </a:t>
            </a:r>
            <a:r>
              <a:rPr lang="en-US" sz="1400" b="1" dirty="0" smtClean="0">
                <a:solidFill>
                  <a:srgbClr val="000000"/>
                </a:solidFill>
              </a:rPr>
              <a:t>ha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FF0000"/>
                </a:solidFill>
              </a:rPr>
              <a:t>480 L /ha</a:t>
            </a:r>
          </a:p>
        </p:txBody>
      </p:sp>
      <p:sp>
        <p:nvSpPr>
          <p:cNvPr id="23559" name="Text 280"/>
          <p:cNvSpPr txBox="1">
            <a:spLocks noChangeArrowheads="1"/>
          </p:cNvSpPr>
          <p:nvPr/>
        </p:nvSpPr>
        <p:spPr bwMode="auto">
          <a:xfrm>
            <a:off x="7740650" y="5084763"/>
            <a:ext cx="1187834" cy="1169551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en-US" sz="1400" b="1" dirty="0" smtClean="0">
                <a:solidFill>
                  <a:srgbClr val="FF0000"/>
                </a:solidFill>
              </a:rPr>
              <a:t>5</a:t>
            </a:r>
            <a:r>
              <a:rPr lang="sr-Latn-R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000 </a:t>
            </a:r>
            <a:r>
              <a:rPr lang="en-US" sz="1400" b="1" dirty="0">
                <a:solidFill>
                  <a:srgbClr val="FF0000"/>
                </a:solidFill>
              </a:rPr>
              <a:t>g</a:t>
            </a:r>
          </a:p>
          <a:p>
            <a:pPr algn="ctr" eaLnBrk="0" hangingPunct="0"/>
            <a:r>
              <a:rPr lang="en-US" sz="1400" b="1" dirty="0" smtClean="0">
                <a:solidFill>
                  <a:srgbClr val="FF0000"/>
                </a:solidFill>
              </a:rPr>
              <a:t>p</a:t>
            </a:r>
            <a:r>
              <a:rPr lang="sr-Latn-RS" sz="1400" b="1" dirty="0" smtClean="0">
                <a:solidFill>
                  <a:srgbClr val="FF0000"/>
                </a:solidFill>
              </a:rPr>
              <a:t>reparata</a:t>
            </a:r>
            <a:endParaRPr lang="en-US" sz="1400" b="1" dirty="0">
              <a:solidFill>
                <a:srgbClr val="FF0000"/>
              </a:solidFill>
            </a:endParaRPr>
          </a:p>
          <a:p>
            <a:pPr algn="ctr" eaLnBrk="0" hangingPunct="0"/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560" name="Line 31"/>
          <p:cNvSpPr>
            <a:spLocks noChangeShapeType="1"/>
          </p:cNvSpPr>
          <p:nvPr/>
        </p:nvSpPr>
        <p:spPr bwMode="auto">
          <a:xfrm flipV="1">
            <a:off x="827088" y="5661025"/>
            <a:ext cx="41052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561" name="AutoShape 32"/>
          <p:cNvSpPr>
            <a:spLocks noChangeArrowheads="1"/>
          </p:cNvSpPr>
          <p:nvPr/>
        </p:nvSpPr>
        <p:spPr bwMode="auto">
          <a:xfrm>
            <a:off x="5699124" y="4537075"/>
            <a:ext cx="1330325" cy="336550"/>
          </a:xfrm>
          <a:prstGeom prst="wedgeRoundRectCallout">
            <a:avLst>
              <a:gd name="adj1" fmla="val 33773"/>
              <a:gd name="adj2" fmla="val 128394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Izmereno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3562" name="AutoShape 34"/>
          <p:cNvSpPr>
            <a:spLocks noChangeArrowheads="1"/>
          </p:cNvSpPr>
          <p:nvPr/>
        </p:nvSpPr>
        <p:spPr bwMode="auto">
          <a:xfrm>
            <a:off x="827088" y="4435475"/>
            <a:ext cx="2130425" cy="438150"/>
          </a:xfrm>
          <a:prstGeom prst="wedgeRoundRectCallout">
            <a:avLst>
              <a:gd name="adj1" fmla="val -4106"/>
              <a:gd name="adj2" fmla="val 91148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Na etiketi preparata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3563" name="AutoShape 39"/>
          <p:cNvSpPr>
            <a:spLocks noChangeArrowheads="1"/>
          </p:cNvSpPr>
          <p:nvPr/>
        </p:nvSpPr>
        <p:spPr bwMode="auto">
          <a:xfrm>
            <a:off x="7445347" y="4594463"/>
            <a:ext cx="1643062" cy="296862"/>
          </a:xfrm>
          <a:prstGeom prst="wedgeRoundRectCallout">
            <a:avLst>
              <a:gd name="adj1" fmla="val 14097"/>
              <a:gd name="adj2" fmla="val 199310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en-US" sz="1400" b="1" dirty="0" smtClean="0">
                <a:solidFill>
                  <a:srgbClr val="FF0000"/>
                </a:solidFill>
              </a:rPr>
              <a:t>P</a:t>
            </a:r>
            <a:r>
              <a:rPr lang="sr-Latn-RS" sz="1400" b="1" dirty="0" smtClean="0">
                <a:solidFill>
                  <a:srgbClr val="FF0000"/>
                </a:solidFill>
              </a:rPr>
              <a:t>reparata u rezervoar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564" name="AutoShape 32"/>
          <p:cNvSpPr>
            <a:spLocks noChangeArrowheads="1"/>
          </p:cNvSpPr>
          <p:nvPr/>
        </p:nvSpPr>
        <p:spPr bwMode="auto">
          <a:xfrm>
            <a:off x="3779912" y="6000750"/>
            <a:ext cx="1279451" cy="487363"/>
          </a:xfrm>
          <a:prstGeom prst="wedgeRoundRectCallout">
            <a:avLst>
              <a:gd name="adj1" fmla="val 69519"/>
              <a:gd name="adj2" fmla="val -53917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Kalibrisano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3565" name="Text 273"/>
          <p:cNvSpPr txBox="1">
            <a:spLocks noChangeArrowheads="1"/>
          </p:cNvSpPr>
          <p:nvPr/>
        </p:nvSpPr>
        <p:spPr bwMode="auto">
          <a:xfrm>
            <a:off x="1643063" y="5715000"/>
            <a:ext cx="1798637" cy="571500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Faktor konverzije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>
                <a:solidFill>
                  <a:srgbClr val="000000"/>
                </a:solidFill>
              </a:rPr>
              <a:t>100</a:t>
            </a:r>
          </a:p>
        </p:txBody>
      </p:sp>
      <p:sp>
        <p:nvSpPr>
          <p:cNvPr id="22542" name="Text Box 19"/>
          <p:cNvSpPr txBox="1">
            <a:spLocks noChangeArrowheads="1"/>
          </p:cNvSpPr>
          <p:nvPr/>
        </p:nvSpPr>
        <p:spPr bwMode="auto">
          <a:xfrm>
            <a:off x="214312" y="2084269"/>
            <a:ext cx="8929687" cy="244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sr-Latn-RS" b="1" dirty="0" smtClean="0"/>
              <a:t>Primer</a:t>
            </a:r>
            <a:r>
              <a:rPr lang="en-US" b="1" dirty="0" smtClean="0"/>
              <a:t>:</a:t>
            </a:r>
            <a:endParaRPr lang="en-US" b="1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Uputstvo na etiketi</a:t>
            </a:r>
            <a:r>
              <a:rPr lang="en-US" sz="1600" dirty="0" smtClean="0"/>
              <a:t>: </a:t>
            </a:r>
            <a:r>
              <a:rPr lang="sr-Latn-RS" sz="1600" dirty="0" smtClean="0"/>
              <a:t>koristiti</a:t>
            </a:r>
            <a:r>
              <a:rPr lang="en-US" sz="1600" dirty="0" smtClean="0"/>
              <a:t> </a:t>
            </a:r>
            <a:r>
              <a:rPr lang="en-US" sz="1600" dirty="0"/>
              <a:t>300 g/100 </a:t>
            </a:r>
            <a:r>
              <a:rPr lang="en-US" sz="1600" dirty="0" smtClean="0"/>
              <a:t>L</a:t>
            </a:r>
            <a:r>
              <a:rPr lang="sr-Latn-RS" sz="1600" dirty="0" smtClean="0"/>
              <a:t> vode</a:t>
            </a:r>
            <a:r>
              <a:rPr lang="en-US" sz="1600" dirty="0" smtClean="0"/>
              <a:t> </a:t>
            </a:r>
            <a:r>
              <a:rPr lang="en-US" sz="1600" dirty="0"/>
              <a:t>.....  </a:t>
            </a:r>
            <a:r>
              <a:rPr lang="sr-Latn-RS" sz="1600" dirty="0" smtClean="0"/>
              <a:t>Potrebna količina rastvora je</a:t>
            </a:r>
            <a:r>
              <a:rPr lang="en-US" sz="1600" dirty="0" smtClean="0"/>
              <a:t> 1000 </a:t>
            </a:r>
            <a:r>
              <a:rPr lang="en-US" sz="1600" dirty="0"/>
              <a:t>L/ha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Ukupna zapremina rezervoara</a:t>
            </a:r>
            <a:r>
              <a:rPr lang="en-US" sz="1600" dirty="0" smtClean="0"/>
              <a:t>: </a:t>
            </a:r>
            <a:r>
              <a:rPr lang="en-US" sz="1600" dirty="0"/>
              <a:t>800 L </a:t>
            </a:r>
            <a:r>
              <a:rPr lang="sr-Latn-RS" sz="1600" dirty="0" smtClean="0"/>
              <a:t>vode</a:t>
            </a:r>
            <a:r>
              <a:rPr lang="en-US" sz="1600" dirty="0" smtClean="0"/>
              <a:t>; </a:t>
            </a:r>
            <a:r>
              <a:rPr lang="sr-Latn-RS" sz="1600" dirty="0"/>
              <a:t>kalibrisana količina rastvora ze hektar je </a:t>
            </a:r>
            <a:r>
              <a:rPr lang="en-US" sz="1600" dirty="0"/>
              <a:t>480 </a:t>
            </a:r>
            <a:r>
              <a:rPr lang="en-US" sz="1600" dirty="0" smtClean="0"/>
              <a:t>L/ha</a:t>
            </a:r>
            <a:endParaRPr lang="en-US" sz="1600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Ako se koristi</a:t>
            </a:r>
            <a:r>
              <a:rPr lang="en-US" sz="1600" dirty="0" smtClean="0"/>
              <a:t> </a:t>
            </a:r>
            <a:r>
              <a:rPr lang="en-US" sz="1600" b="1" dirty="0" smtClean="0"/>
              <a:t>1000 </a:t>
            </a:r>
            <a:r>
              <a:rPr lang="en-US" sz="1600" b="1" dirty="0"/>
              <a:t>L /</a:t>
            </a:r>
            <a:r>
              <a:rPr lang="en-US" sz="1600" b="1" dirty="0" smtClean="0"/>
              <a:t>ha</a:t>
            </a:r>
            <a:r>
              <a:rPr lang="sr-Latn-RS" sz="1600" b="1" dirty="0" smtClean="0"/>
              <a:t>,</a:t>
            </a:r>
            <a:r>
              <a:rPr lang="sr-Latn-RS" sz="1600" dirty="0" smtClean="0"/>
              <a:t> onda je za jedan pun rezervoar potrebno </a:t>
            </a:r>
            <a:r>
              <a:rPr lang="en-US" sz="1600" dirty="0" smtClean="0"/>
              <a:t>300 </a:t>
            </a:r>
            <a:r>
              <a:rPr lang="en-US" sz="1600" dirty="0"/>
              <a:t>g x 8= </a:t>
            </a:r>
            <a:r>
              <a:rPr lang="en-US" sz="1600" b="1" dirty="0" smtClean="0"/>
              <a:t>2400 </a:t>
            </a:r>
            <a:r>
              <a:rPr lang="en-US" sz="1600" b="1" dirty="0"/>
              <a:t>g</a:t>
            </a:r>
            <a:r>
              <a:rPr lang="en-US" sz="1600" dirty="0"/>
              <a:t> 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sr-Latn-RS" sz="1600" dirty="0" smtClean="0"/>
              <a:t>Ako se primenjuje</a:t>
            </a:r>
            <a:r>
              <a:rPr lang="en-US" sz="1600" dirty="0" smtClean="0"/>
              <a:t> </a:t>
            </a:r>
            <a:r>
              <a:rPr lang="en-US" sz="1600" b="1" dirty="0"/>
              <a:t>480 </a:t>
            </a:r>
            <a:r>
              <a:rPr lang="en-US" sz="1600" b="1" dirty="0" smtClean="0"/>
              <a:t>L/ha</a:t>
            </a:r>
            <a:r>
              <a:rPr lang="sr-Latn-RS" sz="1600" b="1" dirty="0" smtClean="0"/>
              <a:t>, </a:t>
            </a:r>
            <a:r>
              <a:rPr lang="sr-Latn-RS" sz="1600" dirty="0" smtClean="0"/>
              <a:t>kako je kalibrisano, onda</a:t>
            </a:r>
            <a:r>
              <a:rPr lang="en-US" sz="1600" b="1" dirty="0" smtClean="0"/>
              <a:t> </a:t>
            </a:r>
            <a:r>
              <a:rPr lang="sr-Latn-RS" sz="1600" dirty="0" smtClean="0"/>
              <a:t>je potrebna </a:t>
            </a:r>
            <a:r>
              <a:rPr lang="en-US" sz="1600" dirty="0" smtClean="0"/>
              <a:t>2</a:t>
            </a:r>
            <a:r>
              <a:rPr lang="sr-Latn-RS" sz="1600" dirty="0" smtClean="0"/>
              <a:t>,</a:t>
            </a:r>
            <a:r>
              <a:rPr lang="en-US" sz="1600" dirty="0" smtClean="0"/>
              <a:t>08 </a:t>
            </a:r>
            <a:r>
              <a:rPr lang="sr-Latn-RS" sz="1600" dirty="0" smtClean="0"/>
              <a:t>puta veća koncentracija</a:t>
            </a:r>
            <a:r>
              <a:rPr lang="en-US" sz="1600" dirty="0" smtClean="0"/>
              <a:t>, </a:t>
            </a:r>
            <a:r>
              <a:rPr lang="sr-Latn-RS" sz="1600" dirty="0" smtClean="0"/>
              <a:t>tj.</a:t>
            </a:r>
            <a:r>
              <a:rPr lang="en-US" sz="1600" dirty="0" smtClean="0"/>
              <a:t>. 1000 </a:t>
            </a:r>
            <a:r>
              <a:rPr lang="en-US" sz="1600" dirty="0"/>
              <a:t>L/ha / 480 L/ha = 2.08). </a:t>
            </a:r>
            <a:r>
              <a:rPr lang="en-US" sz="1600" dirty="0" smtClean="0"/>
              <a:t>(</a:t>
            </a:r>
            <a:r>
              <a:rPr lang="sr-Latn-RS" sz="1600" dirty="0" smtClean="0"/>
              <a:t>Ovo je zato što je potrebno da ista količina preparata dospe na </a:t>
            </a:r>
            <a:r>
              <a:rPr lang="en-US" sz="1600" dirty="0" smtClean="0"/>
              <a:t>cm² </a:t>
            </a:r>
            <a:r>
              <a:rPr lang="sr-Latn-RS" sz="1600" dirty="0" smtClean="0"/>
              <a:t>lista ili ploda, nezavisno da li se koristi </a:t>
            </a:r>
            <a:r>
              <a:rPr lang="en-US" sz="1600" dirty="0" smtClean="0"/>
              <a:t>480 </a:t>
            </a:r>
            <a:r>
              <a:rPr lang="en-US" sz="1600" dirty="0"/>
              <a:t>L/ha </a:t>
            </a:r>
            <a:r>
              <a:rPr lang="sr-Latn-RS" sz="1600" dirty="0" smtClean="0"/>
              <a:t>ili</a:t>
            </a:r>
            <a:r>
              <a:rPr lang="en-US" sz="1600" dirty="0" smtClean="0"/>
              <a:t> </a:t>
            </a:r>
            <a:r>
              <a:rPr lang="en-US" sz="1600" dirty="0"/>
              <a:t>1000 </a:t>
            </a:r>
            <a:r>
              <a:rPr lang="en-US" sz="1600" dirty="0" smtClean="0"/>
              <a:t>L/ha). </a:t>
            </a:r>
            <a:r>
              <a:rPr lang="sr-Latn-RS" sz="1600" dirty="0" smtClean="0"/>
              <a:t>Količina preparata za prskalicu</a:t>
            </a:r>
            <a:r>
              <a:rPr lang="en-US" sz="1600" dirty="0" smtClean="0"/>
              <a:t>= 2400</a:t>
            </a:r>
            <a:r>
              <a:rPr lang="sr-Latn-RS" sz="1600" dirty="0" smtClean="0"/>
              <a:t> </a:t>
            </a:r>
            <a:r>
              <a:rPr lang="en-US" sz="1600" dirty="0" smtClean="0"/>
              <a:t>g </a:t>
            </a:r>
            <a:r>
              <a:rPr lang="en-US" sz="1600" dirty="0"/>
              <a:t>x </a:t>
            </a:r>
            <a:r>
              <a:rPr lang="en-US" sz="1600" dirty="0" smtClean="0"/>
              <a:t>2</a:t>
            </a:r>
            <a:r>
              <a:rPr lang="sr-Latn-RS" sz="1600" dirty="0" smtClean="0"/>
              <a:t>,</a:t>
            </a:r>
            <a:r>
              <a:rPr lang="en-US" sz="1600" dirty="0" smtClean="0"/>
              <a:t>08 </a:t>
            </a:r>
            <a:r>
              <a:rPr lang="en-US" sz="1600" b="1" dirty="0"/>
              <a:t>= </a:t>
            </a:r>
            <a:r>
              <a:rPr lang="en-US" sz="1600" b="1" dirty="0" smtClean="0"/>
              <a:t>5000 </a:t>
            </a:r>
            <a:r>
              <a:rPr lang="en-US" sz="1600" b="1" dirty="0"/>
              <a:t>g = 5 Kg</a:t>
            </a:r>
          </a:p>
        </p:txBody>
      </p:sp>
      <p:sp>
        <p:nvSpPr>
          <p:cNvPr id="23567" name="Text Box 21"/>
          <p:cNvSpPr txBox="1">
            <a:spLocks noChangeArrowheads="1"/>
          </p:cNvSpPr>
          <p:nvPr/>
        </p:nvSpPr>
        <p:spPr bwMode="auto">
          <a:xfrm>
            <a:off x="1330325" y="1500188"/>
            <a:ext cx="78136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RS" sz="2400" dirty="0" smtClean="0"/>
              <a:t>Uputstvo na etiketi</a:t>
            </a:r>
            <a:r>
              <a:rPr lang="en-US" sz="2400" dirty="0" smtClean="0"/>
              <a:t>: </a:t>
            </a:r>
            <a:r>
              <a:rPr lang="sr-Latn-RS" sz="2400" dirty="0" smtClean="0"/>
              <a:t>koristiti</a:t>
            </a:r>
            <a:r>
              <a:rPr lang="en-GB" sz="2400" dirty="0" smtClean="0"/>
              <a:t> </a:t>
            </a:r>
            <a:r>
              <a:rPr lang="sr-Latn-RS" sz="2400" dirty="0" smtClean="0"/>
              <a:t>X</a:t>
            </a:r>
            <a:r>
              <a:rPr lang="en-GB" sz="2400" dirty="0" smtClean="0"/>
              <a:t> </a:t>
            </a:r>
            <a:r>
              <a:rPr lang="en-GB" sz="2400" dirty="0"/>
              <a:t>L </a:t>
            </a:r>
            <a:r>
              <a:rPr lang="sr-Latn-RS" sz="2400" dirty="0" smtClean="0"/>
              <a:t>ili</a:t>
            </a:r>
            <a:r>
              <a:rPr lang="en-GB" sz="2400" dirty="0" smtClean="0"/>
              <a:t> </a:t>
            </a:r>
            <a:r>
              <a:rPr lang="en-GB" sz="2400" dirty="0"/>
              <a:t>g /100 L </a:t>
            </a:r>
            <a:r>
              <a:rPr lang="sr-Latn-RS" sz="2400" dirty="0" smtClean="0"/>
              <a:t>vode, </a:t>
            </a:r>
          </a:p>
          <a:p>
            <a:pPr algn="ctr"/>
            <a:r>
              <a:rPr lang="sr-Latn-RS" sz="2400" dirty="0" smtClean="0"/>
              <a:t>sa količinom primene vode od </a:t>
            </a:r>
            <a:r>
              <a:rPr lang="sr-Latn-RS" sz="2400" smtClean="0"/>
              <a:t>npr. </a:t>
            </a:r>
            <a:r>
              <a:rPr lang="en-GB" sz="2400" smtClean="0"/>
              <a:t>1000 </a:t>
            </a:r>
            <a:r>
              <a:rPr lang="en-GB" sz="2400" dirty="0"/>
              <a:t>L </a:t>
            </a:r>
            <a:r>
              <a:rPr lang="en-GB" sz="2400" dirty="0" smtClean="0"/>
              <a:t>/</a:t>
            </a:r>
            <a:r>
              <a:rPr lang="en-GB" sz="2400" dirty="0"/>
              <a:t>ha)</a:t>
            </a:r>
            <a:endParaRPr lang="en-US" sz="2400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>
          <a:xfrm>
            <a:off x="6659563" y="6308725"/>
            <a:ext cx="2133600" cy="365125"/>
          </a:xfrm>
        </p:spPr>
        <p:txBody>
          <a:bodyPr/>
          <a:lstStyle/>
          <a:p>
            <a:pPr>
              <a:defRPr/>
            </a:pPr>
            <a:fld id="{998B4C24-AB18-4854-A033-F53C9899C595}" type="slidenum">
              <a:rPr lang="pt-PT" smtClean="0"/>
              <a:pPr>
                <a:defRPr/>
              </a:pPr>
              <a:t>23</a:t>
            </a:fld>
            <a:endParaRPr lang="pt-PT" dirty="0"/>
          </a:p>
        </p:txBody>
      </p:sp>
      <p:sp>
        <p:nvSpPr>
          <p:cNvPr id="23570" name="Text 273"/>
          <p:cNvSpPr txBox="1">
            <a:spLocks noChangeArrowheads="1"/>
          </p:cNvSpPr>
          <p:nvPr/>
        </p:nvSpPr>
        <p:spPr bwMode="auto">
          <a:xfrm>
            <a:off x="3059113" y="4941888"/>
            <a:ext cx="1728787" cy="633412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sr-Latn-RS" sz="1400" b="1" dirty="0" smtClean="0">
                <a:solidFill>
                  <a:srgbClr val="000000"/>
                </a:solidFill>
              </a:rPr>
              <a:t>Količina rastvora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 eaLnBrk="0" hangingPunct="0"/>
            <a:r>
              <a:rPr lang="en-US" sz="1400" b="1" dirty="0" smtClean="0">
                <a:solidFill>
                  <a:srgbClr val="FF0000"/>
                </a:solidFill>
              </a:rPr>
              <a:t>1</a:t>
            </a:r>
            <a:r>
              <a:rPr lang="sr-Latn-R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000 </a:t>
            </a:r>
            <a:r>
              <a:rPr lang="en-US" sz="1400" b="1" dirty="0">
                <a:solidFill>
                  <a:srgbClr val="FF0000"/>
                </a:solidFill>
              </a:rPr>
              <a:t>L/ha</a:t>
            </a:r>
          </a:p>
        </p:txBody>
      </p:sp>
      <p:sp>
        <p:nvSpPr>
          <p:cNvPr id="23572" name="Text 280"/>
          <p:cNvSpPr txBox="1">
            <a:spLocks noChangeArrowheads="1"/>
          </p:cNvSpPr>
          <p:nvPr/>
        </p:nvSpPr>
        <p:spPr bwMode="auto">
          <a:xfrm>
            <a:off x="4932363" y="5013325"/>
            <a:ext cx="2857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en-US" sz="12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3573" name="Line 31"/>
          <p:cNvSpPr>
            <a:spLocks noChangeShapeType="1"/>
          </p:cNvSpPr>
          <p:nvPr/>
        </p:nvSpPr>
        <p:spPr bwMode="auto">
          <a:xfrm flipV="1">
            <a:off x="5292725" y="5661025"/>
            <a:ext cx="2159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2928938" y="1071563"/>
            <a:ext cx="3155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sr-Latn-RS" sz="2800" dirty="0">
                <a:solidFill>
                  <a:schemeClr val="hlink"/>
                </a:solidFill>
              </a:rPr>
              <a:t>Priprema rastvora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2858293" y="4434172"/>
            <a:ext cx="2130425" cy="438150"/>
          </a:xfrm>
          <a:prstGeom prst="wedgeRoundRectCallout">
            <a:avLst>
              <a:gd name="adj1" fmla="val -4106"/>
              <a:gd name="adj2" fmla="val 91148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b="1" dirty="0" smtClean="0">
                <a:solidFill>
                  <a:srgbClr val="000000"/>
                </a:solidFill>
              </a:rPr>
              <a:t>Na etiketi preparata</a:t>
            </a:r>
            <a:endParaRPr lang="en-US" sz="1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4" name="Rectangle 23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5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-29216" y="1571624"/>
            <a:ext cx="656571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Latn-RS" sz="2400" dirty="0" smtClean="0"/>
              <a:t>Uputstvo na etiketi</a:t>
            </a:r>
            <a:r>
              <a:rPr lang="en-US" sz="2400" dirty="0" smtClean="0"/>
              <a:t>: </a:t>
            </a:r>
            <a:r>
              <a:rPr lang="sr-Latn-RS" sz="2400" dirty="0" smtClean="0"/>
              <a:t>koristiti</a:t>
            </a:r>
            <a:r>
              <a:rPr lang="en-GB" sz="2400" dirty="0" smtClean="0"/>
              <a:t> </a:t>
            </a:r>
            <a:r>
              <a:rPr lang="sr-Latn-RS" sz="2400" dirty="0" smtClean="0"/>
              <a:t>X</a:t>
            </a:r>
            <a:r>
              <a:rPr lang="en-GB" sz="2400" dirty="0" smtClean="0"/>
              <a:t> </a:t>
            </a:r>
            <a:r>
              <a:rPr lang="en-GB" sz="2400" dirty="0"/>
              <a:t>L or g /</a:t>
            </a:r>
            <a:r>
              <a:rPr lang="en-GB" sz="2400" dirty="0" smtClean="0"/>
              <a:t>10000 </a:t>
            </a:r>
            <a:r>
              <a:rPr lang="en-GB" sz="2400" dirty="0"/>
              <a:t>m</a:t>
            </a:r>
            <a:r>
              <a:rPr lang="en-GB" sz="2400" baseline="30000" dirty="0"/>
              <a:t>2</a:t>
            </a:r>
            <a:r>
              <a:rPr lang="en-GB" sz="2400" dirty="0"/>
              <a:t> </a:t>
            </a:r>
            <a:r>
              <a:rPr lang="sr-Latn-RS" sz="2400" dirty="0" smtClean="0"/>
              <a:t>lisne površine „</a:t>
            </a:r>
            <a:r>
              <a:rPr lang="en-GB" sz="2400" dirty="0" smtClean="0"/>
              <a:t>Leaf </a:t>
            </a:r>
            <a:r>
              <a:rPr lang="en-GB" sz="2400" dirty="0"/>
              <a:t>Wall Area (LWA</a:t>
            </a:r>
            <a:r>
              <a:rPr lang="en-GB" sz="2400" dirty="0" smtClean="0"/>
              <a:t>)</a:t>
            </a:r>
            <a:r>
              <a:rPr lang="sr-Latn-RS" sz="2400" dirty="0" smtClean="0"/>
              <a:t>“</a:t>
            </a:r>
            <a:endParaRPr lang="en-US" sz="24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82507F-57C4-4511-900B-4DB4167EAB48}" type="slidenum">
              <a:rPr lang="pt-PT" smtClean="0"/>
              <a:pPr>
                <a:defRPr/>
              </a:pPr>
              <a:t>24</a:t>
            </a:fld>
            <a:endParaRPr lang="pt-PT" dirty="0"/>
          </a:p>
        </p:txBody>
      </p:sp>
      <p:sp>
        <p:nvSpPr>
          <p:cNvPr id="24580" name="Textfeld 7"/>
          <p:cNvSpPr txBox="1">
            <a:spLocks noChangeArrowheads="1"/>
          </p:cNvSpPr>
          <p:nvPr/>
        </p:nvSpPr>
        <p:spPr bwMode="auto">
          <a:xfrm>
            <a:off x="500063" y="2571750"/>
            <a:ext cx="5000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/>
              <a:t>LWA </a:t>
            </a:r>
            <a:r>
              <a:rPr lang="sr-Latn-RS" b="1" dirty="0" smtClean="0"/>
              <a:t>je spcifična za voćnjake i vinograde i računa se na sledeći način</a:t>
            </a:r>
            <a:r>
              <a:rPr lang="en-US" b="1" dirty="0" smtClean="0"/>
              <a:t>:</a:t>
            </a:r>
            <a:endParaRPr lang="en-US" b="1" dirty="0"/>
          </a:p>
        </p:txBody>
      </p:sp>
      <p:pic>
        <p:nvPicPr>
          <p:cNvPr id="24582" name="Grafik 19" descr="Bild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16249" y="1534121"/>
            <a:ext cx="2727751" cy="1823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323528" y="4429125"/>
            <a:ext cx="8820471" cy="2221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sr-Latn-RS" b="1" dirty="0" smtClean="0"/>
              <a:t>Primer</a:t>
            </a:r>
            <a:r>
              <a:rPr lang="en-US" b="1" dirty="0" smtClean="0"/>
              <a:t>:</a:t>
            </a:r>
            <a:endParaRPr lang="en-US" b="1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Uputstvo na etiketi</a:t>
            </a:r>
            <a:r>
              <a:rPr lang="en-US" sz="1600" dirty="0" smtClean="0"/>
              <a:t>: </a:t>
            </a:r>
            <a:r>
              <a:rPr lang="sr-Latn-RS" sz="1600" dirty="0" smtClean="0"/>
              <a:t>koristiti</a:t>
            </a:r>
            <a:r>
              <a:rPr lang="en-US" sz="1600" dirty="0" smtClean="0"/>
              <a:t> </a:t>
            </a:r>
            <a:r>
              <a:rPr lang="en-US" sz="1600" dirty="0"/>
              <a:t>3 L </a:t>
            </a:r>
            <a:r>
              <a:rPr lang="sr-Latn-RS" sz="1600" dirty="0" smtClean="0"/>
              <a:t>preparata na</a:t>
            </a:r>
            <a:r>
              <a:rPr lang="en-US" sz="1600" dirty="0" smtClean="0"/>
              <a:t> 10000 </a:t>
            </a:r>
            <a:r>
              <a:rPr lang="en-US" sz="1600" dirty="0"/>
              <a:t>m</a:t>
            </a:r>
            <a:r>
              <a:rPr lang="en-US" sz="1600" baseline="30000" dirty="0"/>
              <a:t>2</a:t>
            </a:r>
            <a:r>
              <a:rPr lang="en-US" sz="1600" dirty="0"/>
              <a:t> LWA (LWA </a:t>
            </a:r>
            <a:r>
              <a:rPr lang="sr-Latn-RS" sz="1600" dirty="0" smtClean="0"/>
              <a:t>po</a:t>
            </a:r>
            <a:r>
              <a:rPr lang="en-US" sz="1600" dirty="0" smtClean="0"/>
              <a:t> </a:t>
            </a:r>
            <a:r>
              <a:rPr lang="en-US" sz="1600" dirty="0"/>
              <a:t>ha </a:t>
            </a:r>
            <a:r>
              <a:rPr lang="sr-Latn-RS" sz="1600" dirty="0" smtClean="0"/>
              <a:t>površine parcele</a:t>
            </a:r>
            <a:r>
              <a:rPr lang="en-US" sz="1600" dirty="0" smtClean="0"/>
              <a:t>)</a:t>
            </a:r>
            <a:endParaRPr lang="en-US" sz="1600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Ako je </a:t>
            </a:r>
            <a:r>
              <a:rPr lang="en-US" sz="1600" dirty="0" smtClean="0"/>
              <a:t>LWA </a:t>
            </a:r>
            <a:r>
              <a:rPr lang="sr-Latn-RS" sz="1600" dirty="0" smtClean="0"/>
              <a:t> za naš vočnjak </a:t>
            </a:r>
            <a:r>
              <a:rPr lang="en-US" sz="1600" dirty="0" smtClean="0"/>
              <a:t>15000 m</a:t>
            </a:r>
            <a:r>
              <a:rPr lang="en-US" sz="1600" baseline="30000" dirty="0" smtClean="0"/>
              <a:t>2</a:t>
            </a:r>
            <a:r>
              <a:rPr lang="sr-Latn-RS" sz="1600" baseline="30000" dirty="0" smtClean="0"/>
              <a:t> </a:t>
            </a:r>
            <a:r>
              <a:rPr lang="en-US" sz="1600" dirty="0" smtClean="0"/>
              <a:t>,</a:t>
            </a:r>
            <a:r>
              <a:rPr lang="sr-Latn-RS" sz="1600" dirty="0" smtClean="0"/>
              <a:t>onda</a:t>
            </a:r>
            <a:r>
              <a:rPr lang="en-US" sz="1600" dirty="0" smtClean="0"/>
              <a:t> 15000 </a:t>
            </a:r>
            <a:r>
              <a:rPr lang="en-US" sz="1600" dirty="0"/>
              <a:t>m</a:t>
            </a:r>
            <a:r>
              <a:rPr lang="en-US" sz="1600" baseline="30000" dirty="0"/>
              <a:t>2</a:t>
            </a:r>
            <a:r>
              <a:rPr lang="en-US" sz="1600" dirty="0"/>
              <a:t> / </a:t>
            </a:r>
            <a:r>
              <a:rPr lang="en-US" sz="1600" dirty="0" smtClean="0"/>
              <a:t>10000 </a:t>
            </a:r>
            <a:r>
              <a:rPr lang="en-US" sz="1600" dirty="0"/>
              <a:t>m</a:t>
            </a:r>
            <a:r>
              <a:rPr lang="en-US" sz="1600" baseline="30000" dirty="0"/>
              <a:t>2</a:t>
            </a:r>
            <a:r>
              <a:rPr lang="en-US" sz="1600" dirty="0"/>
              <a:t> = </a:t>
            </a:r>
            <a:r>
              <a:rPr lang="en-US" sz="1600" dirty="0" smtClean="0"/>
              <a:t>1</a:t>
            </a:r>
            <a:r>
              <a:rPr lang="sr-Latn-RS" sz="1600" dirty="0" smtClean="0"/>
              <a:t>,</a:t>
            </a:r>
            <a:r>
              <a:rPr lang="en-US" sz="1600" dirty="0" smtClean="0"/>
              <a:t>5 </a:t>
            </a:r>
            <a:r>
              <a:rPr lang="sr-Latn-RS" sz="1600" dirty="0" smtClean="0"/>
              <a:t>puta više preparata je potrebno primeniti, odnosno</a:t>
            </a:r>
            <a:r>
              <a:rPr lang="en-US" sz="1600" dirty="0" smtClean="0"/>
              <a:t> </a:t>
            </a:r>
            <a:r>
              <a:rPr lang="en-US" sz="1600" dirty="0"/>
              <a:t>3 L x </a:t>
            </a:r>
            <a:r>
              <a:rPr lang="en-US" sz="1600" dirty="0" smtClean="0"/>
              <a:t>1</a:t>
            </a:r>
            <a:r>
              <a:rPr lang="sr-Latn-RS" sz="1600" dirty="0" smtClean="0"/>
              <a:t>,</a:t>
            </a:r>
            <a:r>
              <a:rPr lang="en-US" sz="1600" dirty="0" smtClean="0"/>
              <a:t>5 </a:t>
            </a:r>
            <a:r>
              <a:rPr lang="en-US" sz="1600" dirty="0"/>
              <a:t>= </a:t>
            </a:r>
            <a:r>
              <a:rPr lang="en-US" sz="1600" dirty="0" smtClean="0"/>
              <a:t>4</a:t>
            </a:r>
            <a:r>
              <a:rPr lang="sr-Latn-RS" sz="1600" dirty="0" smtClean="0"/>
              <a:t>,</a:t>
            </a:r>
            <a:r>
              <a:rPr lang="en-US" sz="1600" dirty="0" smtClean="0"/>
              <a:t>5 </a:t>
            </a:r>
            <a:r>
              <a:rPr lang="en-US" sz="1600" dirty="0"/>
              <a:t>L </a:t>
            </a:r>
            <a:r>
              <a:rPr lang="sr-Latn-RS" sz="1600" dirty="0" smtClean="0"/>
              <a:t>za</a:t>
            </a:r>
            <a:r>
              <a:rPr lang="en-US" sz="1600" dirty="0" smtClean="0"/>
              <a:t> 15000 </a:t>
            </a:r>
            <a:r>
              <a:rPr lang="en-US" sz="1600" dirty="0"/>
              <a:t>m</a:t>
            </a:r>
            <a:r>
              <a:rPr lang="en-US" sz="1600" baseline="30000" dirty="0"/>
              <a:t>2</a:t>
            </a:r>
            <a:r>
              <a:rPr lang="en-US" sz="1600" dirty="0"/>
              <a:t> LWA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Zapremina rezervoara atomizera</a:t>
            </a:r>
            <a:r>
              <a:rPr lang="en-US" sz="1600" dirty="0" smtClean="0"/>
              <a:t>: </a:t>
            </a:r>
            <a:r>
              <a:rPr lang="en-US" sz="1600" dirty="0"/>
              <a:t>800 L </a:t>
            </a:r>
            <a:r>
              <a:rPr lang="sr-Latn-RS" sz="1600" dirty="0" smtClean="0"/>
              <a:t>vode</a:t>
            </a:r>
            <a:r>
              <a:rPr lang="en-US" sz="1600" dirty="0" smtClean="0"/>
              <a:t>; </a:t>
            </a:r>
            <a:r>
              <a:rPr lang="sr-Latn-RS" sz="1600" dirty="0" smtClean="0"/>
              <a:t>kalibrisana količina rastvora za 1 ha je </a:t>
            </a:r>
            <a:r>
              <a:rPr lang="en-US" sz="1600" dirty="0" smtClean="0"/>
              <a:t>480 </a:t>
            </a:r>
            <a:r>
              <a:rPr lang="en-US" sz="1600" dirty="0"/>
              <a:t>L/ha </a:t>
            </a:r>
            <a:r>
              <a:rPr lang="en-US" sz="1600" dirty="0" smtClean="0"/>
              <a:t>(</a:t>
            </a:r>
            <a:r>
              <a:rPr lang="sr-Latn-RS" sz="1600" dirty="0" smtClean="0"/>
              <a:t>osnovna površina parcele</a:t>
            </a:r>
            <a:r>
              <a:rPr lang="en-US" sz="1600" dirty="0" smtClean="0"/>
              <a:t>)</a:t>
            </a:r>
            <a:endParaRPr lang="en-US" sz="1600" dirty="0"/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Sa</a:t>
            </a:r>
            <a:r>
              <a:rPr lang="en-US" sz="1600" dirty="0" smtClean="0"/>
              <a:t> </a:t>
            </a:r>
            <a:r>
              <a:rPr lang="en-US" sz="1600" dirty="0"/>
              <a:t>800 L </a:t>
            </a:r>
            <a:r>
              <a:rPr lang="sr-Latn-RS" sz="1600" dirty="0" smtClean="0"/>
              <a:t>vode može se tretirati površina od</a:t>
            </a:r>
            <a:r>
              <a:rPr lang="en-US" sz="1600" dirty="0" smtClean="0"/>
              <a:t> 1</a:t>
            </a:r>
            <a:r>
              <a:rPr lang="sr-Latn-RS" sz="1600" dirty="0" smtClean="0"/>
              <a:t>,</a:t>
            </a:r>
            <a:r>
              <a:rPr lang="en-US" sz="1600" dirty="0" smtClean="0"/>
              <a:t>67 </a:t>
            </a:r>
            <a:r>
              <a:rPr lang="en-US" sz="1600" dirty="0"/>
              <a:t>ha </a:t>
            </a:r>
            <a:r>
              <a:rPr lang="en-US" sz="1600" dirty="0" smtClean="0"/>
              <a:t>(</a:t>
            </a:r>
            <a:r>
              <a:rPr lang="en-US" sz="1600" dirty="0"/>
              <a:t>800 L / 480 L/ha = 1.67 ha)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sz="1600" dirty="0"/>
              <a:t> </a:t>
            </a:r>
            <a:r>
              <a:rPr lang="sr-Latn-RS" sz="1600" dirty="0" smtClean="0"/>
              <a:t>Potrebna količina preparata je za pun rezervoar prskalice</a:t>
            </a:r>
            <a:r>
              <a:rPr lang="en-US" sz="1600" dirty="0" smtClean="0"/>
              <a:t> 4</a:t>
            </a:r>
            <a:r>
              <a:rPr lang="sr-Latn-RS" sz="1600" dirty="0" smtClean="0"/>
              <a:t>,</a:t>
            </a:r>
            <a:r>
              <a:rPr lang="en-US" sz="1600" dirty="0" smtClean="0"/>
              <a:t>5 </a:t>
            </a:r>
            <a:r>
              <a:rPr lang="en-US" sz="1600" dirty="0"/>
              <a:t>L /ha </a:t>
            </a:r>
            <a:r>
              <a:rPr lang="en-US" sz="1600" dirty="0" smtClean="0"/>
              <a:t> </a:t>
            </a:r>
            <a:r>
              <a:rPr lang="en-US" sz="1600" dirty="0"/>
              <a:t>x </a:t>
            </a:r>
            <a:r>
              <a:rPr lang="en-US" sz="1600" dirty="0" smtClean="0"/>
              <a:t>1</a:t>
            </a:r>
            <a:r>
              <a:rPr lang="sr-Latn-RS" sz="1600" dirty="0" smtClean="0"/>
              <a:t>,</a:t>
            </a:r>
            <a:r>
              <a:rPr lang="en-US" sz="1600" dirty="0" smtClean="0"/>
              <a:t>67 </a:t>
            </a:r>
            <a:r>
              <a:rPr lang="en-US" sz="1600" dirty="0"/>
              <a:t>ha = </a:t>
            </a:r>
            <a:r>
              <a:rPr lang="en-US" sz="1600" b="1" dirty="0" smtClean="0"/>
              <a:t>7</a:t>
            </a:r>
            <a:r>
              <a:rPr lang="sr-Latn-RS" sz="1600" b="1" dirty="0" smtClean="0"/>
              <a:t>,</a:t>
            </a:r>
            <a:r>
              <a:rPr lang="en-US" sz="1600" b="1" dirty="0" smtClean="0"/>
              <a:t>50 </a:t>
            </a:r>
            <a:r>
              <a:rPr lang="en-US" sz="1600" b="1" dirty="0"/>
              <a:t>L</a:t>
            </a:r>
          </a:p>
        </p:txBody>
      </p:sp>
      <p:grpSp>
        <p:nvGrpSpPr>
          <p:cNvPr id="24584" name="Gruppieren 29"/>
          <p:cNvGrpSpPr>
            <a:grpSpLocks/>
          </p:cNvGrpSpPr>
          <p:nvPr/>
        </p:nvGrpSpPr>
        <p:grpSpPr bwMode="auto">
          <a:xfrm>
            <a:off x="107504" y="3286125"/>
            <a:ext cx="8750746" cy="1238250"/>
            <a:chOff x="-35374" y="3643313"/>
            <a:chExt cx="8750749" cy="1238250"/>
          </a:xfrm>
        </p:grpSpPr>
        <p:grpSp>
          <p:nvGrpSpPr>
            <p:cNvPr id="24587" name="Gruppieren 33"/>
            <p:cNvGrpSpPr>
              <a:grpSpLocks/>
            </p:cNvGrpSpPr>
            <p:nvPr/>
          </p:nvGrpSpPr>
          <p:grpSpPr bwMode="auto">
            <a:xfrm>
              <a:off x="1964530" y="3643313"/>
              <a:ext cx="6750845" cy="1238250"/>
              <a:chOff x="392875" y="3357562"/>
              <a:chExt cx="6750893" cy="1238255"/>
            </a:xfrm>
          </p:grpSpPr>
          <p:sp>
            <p:nvSpPr>
              <p:cNvPr id="24589" name="Textfeld 21"/>
              <p:cNvSpPr txBox="1">
                <a:spLocks noChangeArrowheads="1"/>
              </p:cNvSpPr>
              <p:nvPr/>
            </p:nvSpPr>
            <p:spPr bwMode="auto">
              <a:xfrm>
                <a:off x="1785905" y="3786184"/>
                <a:ext cx="28575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/>
                  <a:t>x</a:t>
                </a:r>
              </a:p>
            </p:txBody>
          </p:sp>
          <p:sp>
            <p:nvSpPr>
              <p:cNvPr id="24590" name="Textfeld 30"/>
              <p:cNvSpPr txBox="1">
                <a:spLocks noChangeArrowheads="1"/>
              </p:cNvSpPr>
              <p:nvPr/>
            </p:nvSpPr>
            <p:spPr bwMode="auto">
              <a:xfrm>
                <a:off x="392875" y="3357562"/>
                <a:ext cx="1393042" cy="571500"/>
              </a:xfrm>
              <a:prstGeom prst="rect">
                <a:avLst/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algn="ctr" eaLnBrk="0" hangingPunct="0"/>
                <a:r>
                  <a:rPr lang="sr-Latn-RS" sz="1400" b="1" dirty="0" smtClean="0">
                    <a:solidFill>
                      <a:srgbClr val="000000"/>
                    </a:solidFill>
                  </a:rPr>
                  <a:t>Povrčina parcele </a:t>
                </a:r>
              </a:p>
              <a:p>
                <a:pPr algn="ctr" eaLnBrk="0" hangingPunct="0"/>
                <a:r>
                  <a:rPr lang="en-GB" sz="1400" b="1" dirty="0" smtClean="0">
                    <a:solidFill>
                      <a:srgbClr val="000000"/>
                    </a:solidFill>
                  </a:rPr>
                  <a:t>10</a:t>
                </a:r>
                <a:r>
                  <a:rPr lang="sr-Latn-RS" sz="1400" b="1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GB" sz="1400" b="1" dirty="0" smtClean="0">
                    <a:solidFill>
                      <a:srgbClr val="000000"/>
                    </a:solidFill>
                  </a:rPr>
                  <a:t>000 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m</a:t>
                </a:r>
                <a:r>
                  <a:rPr lang="en-GB" sz="1400" b="1" baseline="30000" dirty="0">
                    <a:solidFill>
                      <a:srgbClr val="000000"/>
                    </a:solidFill>
                  </a:rPr>
                  <a:t>2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 </a:t>
                </a:r>
              </a:p>
            </p:txBody>
          </p:sp>
          <p:sp>
            <p:nvSpPr>
              <p:cNvPr id="24591" name="Textfeld 31"/>
              <p:cNvSpPr txBox="1">
                <a:spLocks noChangeArrowheads="1"/>
              </p:cNvSpPr>
              <p:nvPr/>
            </p:nvSpPr>
            <p:spPr bwMode="auto">
              <a:xfrm>
                <a:off x="392875" y="4071942"/>
                <a:ext cx="1393044" cy="523875"/>
              </a:xfrm>
              <a:prstGeom prst="rect">
                <a:avLst/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algn="ctr" eaLnBrk="0" hangingPunct="0"/>
                <a:r>
                  <a:rPr lang="sr-Latn-RS" sz="1400" b="1" dirty="0" smtClean="0">
                    <a:solidFill>
                      <a:srgbClr val="000000"/>
                    </a:solidFill>
                  </a:rPr>
                  <a:t>Širina redova</a:t>
                </a:r>
                <a:endParaRPr lang="en-GB" sz="1400" b="1" dirty="0">
                  <a:solidFill>
                    <a:srgbClr val="000000"/>
                  </a:solidFill>
                </a:endParaRPr>
              </a:p>
              <a:p>
                <a:pPr algn="ctr" eaLnBrk="0" hangingPunct="0"/>
                <a:r>
                  <a:rPr lang="en-GB" sz="1400" b="1" dirty="0">
                    <a:solidFill>
                      <a:srgbClr val="FF0000"/>
                    </a:solidFill>
                  </a:rPr>
                  <a:t>4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 m</a:t>
                </a:r>
              </a:p>
            </p:txBody>
          </p:sp>
          <p:cxnSp>
            <p:nvCxnSpPr>
              <p:cNvPr id="24592" name="Gerade Verbindung 33"/>
              <p:cNvCxnSpPr>
                <a:cxnSpLocks noChangeShapeType="1"/>
              </p:cNvCxnSpPr>
              <p:nvPr/>
            </p:nvCxnSpPr>
            <p:spPr bwMode="auto">
              <a:xfrm flipV="1">
                <a:off x="500034" y="4000499"/>
                <a:ext cx="1285873" cy="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cxnSp>
          <p:sp>
            <p:nvSpPr>
              <p:cNvPr id="24593" name="Textfeld 35"/>
              <p:cNvSpPr txBox="1">
                <a:spLocks noChangeArrowheads="1"/>
              </p:cNvSpPr>
              <p:nvPr/>
            </p:nvSpPr>
            <p:spPr bwMode="auto">
              <a:xfrm>
                <a:off x="2071655" y="3714747"/>
                <a:ext cx="1500188" cy="619132"/>
              </a:xfrm>
              <a:prstGeom prst="rect">
                <a:avLst/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algn="ctr" eaLnBrk="0" hangingPunct="0"/>
                <a:r>
                  <a:rPr lang="sr-Latn-RS" sz="1400" b="1" dirty="0" smtClean="0">
                    <a:solidFill>
                      <a:srgbClr val="000000"/>
                    </a:solidFill>
                  </a:rPr>
                  <a:t>Visina zida od listova</a:t>
                </a:r>
              </a:p>
              <a:p>
                <a:pPr algn="ctr" eaLnBrk="0" hangingPunct="0"/>
                <a:r>
                  <a:rPr lang="en-GB" sz="1400" b="1" dirty="0" smtClean="0">
                    <a:solidFill>
                      <a:srgbClr val="FF0000"/>
                    </a:solidFill>
                  </a:rPr>
                  <a:t>3 </a:t>
                </a:r>
                <a:r>
                  <a:rPr lang="en-GB" sz="1400" b="1" dirty="0"/>
                  <a:t>m</a:t>
                </a:r>
              </a:p>
            </p:txBody>
          </p:sp>
          <p:sp>
            <p:nvSpPr>
              <p:cNvPr id="24594" name="Textfeld 36"/>
              <p:cNvSpPr txBox="1">
                <a:spLocks noChangeArrowheads="1"/>
              </p:cNvSpPr>
              <p:nvPr/>
            </p:nvSpPr>
            <p:spPr bwMode="auto">
              <a:xfrm>
                <a:off x="5714976" y="3786199"/>
                <a:ext cx="28575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/>
                  <a:t>=</a:t>
                </a:r>
              </a:p>
            </p:txBody>
          </p:sp>
          <p:sp>
            <p:nvSpPr>
              <p:cNvPr id="24595" name="Textfeld 21"/>
              <p:cNvSpPr txBox="1">
                <a:spLocks noChangeArrowheads="1"/>
              </p:cNvSpPr>
              <p:nvPr/>
            </p:nvSpPr>
            <p:spPr bwMode="auto">
              <a:xfrm>
                <a:off x="3571836" y="3786199"/>
                <a:ext cx="28575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/>
                  <a:t>x</a:t>
                </a:r>
              </a:p>
            </p:txBody>
          </p:sp>
          <p:sp>
            <p:nvSpPr>
              <p:cNvPr id="24596" name="Textfeld 35"/>
              <p:cNvSpPr txBox="1">
                <a:spLocks noChangeArrowheads="1"/>
              </p:cNvSpPr>
              <p:nvPr/>
            </p:nvSpPr>
            <p:spPr bwMode="auto">
              <a:xfrm>
                <a:off x="3929026" y="3714761"/>
                <a:ext cx="1785950" cy="523875"/>
              </a:xfrm>
              <a:prstGeom prst="rect">
                <a:avLst/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algn="ctr" eaLnBrk="0" hangingPunct="0"/>
                <a:r>
                  <a:rPr lang="sr-Latn-RS" sz="1400" b="1" dirty="0" smtClean="0">
                    <a:solidFill>
                      <a:srgbClr val="000000"/>
                    </a:solidFill>
                  </a:rPr>
                  <a:t>Obe strane lisnog zida</a:t>
                </a:r>
                <a:r>
                  <a:rPr lang="en-GB" sz="1400" b="1" dirty="0" smtClean="0">
                    <a:solidFill>
                      <a:srgbClr val="000000"/>
                    </a:solidFill>
                  </a:rPr>
                  <a:t>:  </a:t>
                </a:r>
                <a:r>
                  <a:rPr lang="sr-Latn-RS" sz="1400" b="1" dirty="0" smtClean="0">
                    <a:solidFill>
                      <a:srgbClr val="000000"/>
                    </a:solidFill>
                  </a:rPr>
                  <a:t>f</a:t>
                </a:r>
                <a:r>
                  <a:rPr lang="en-GB" sz="1400" b="1" dirty="0" smtClean="0"/>
                  <a:t>a</a:t>
                </a:r>
                <a:r>
                  <a:rPr lang="sr-Latn-RS" sz="1400" b="1" dirty="0" smtClean="0"/>
                  <a:t>k</a:t>
                </a:r>
                <a:r>
                  <a:rPr lang="en-GB" sz="1400" b="1" dirty="0" smtClean="0"/>
                  <a:t>tor </a:t>
                </a:r>
                <a:r>
                  <a:rPr lang="en-GB" sz="1400" b="1" dirty="0"/>
                  <a:t>2</a:t>
                </a:r>
              </a:p>
            </p:txBody>
          </p:sp>
          <p:sp>
            <p:nvSpPr>
              <p:cNvPr id="24597" name="Textfeld 35"/>
              <p:cNvSpPr txBox="1">
                <a:spLocks noChangeArrowheads="1"/>
              </p:cNvSpPr>
              <p:nvPr/>
            </p:nvSpPr>
            <p:spPr bwMode="auto">
              <a:xfrm>
                <a:off x="6000728" y="3714761"/>
                <a:ext cx="1143040" cy="523875"/>
              </a:xfrm>
              <a:prstGeom prst="rect">
                <a:avLst/>
              </a:prstGeom>
              <a:solidFill>
                <a:srgbClr val="92D050">
                  <a:alpha val="50195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algn="ctr" eaLnBrk="0" hangingPunct="0"/>
                <a:r>
                  <a:rPr lang="en-GB" sz="1400" b="1" dirty="0">
                    <a:solidFill>
                      <a:srgbClr val="000000"/>
                    </a:solidFill>
                  </a:rPr>
                  <a:t>LWA</a:t>
                </a:r>
              </a:p>
              <a:p>
                <a:pPr algn="ctr" eaLnBrk="0" hangingPunct="0"/>
                <a:r>
                  <a:rPr lang="en-GB" sz="1400" b="1" dirty="0">
                    <a:solidFill>
                      <a:srgbClr val="000000"/>
                    </a:solidFill>
                  </a:rPr>
                  <a:t> 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15</a:t>
                </a:r>
                <a:r>
                  <a:rPr lang="sr-Latn-RS" sz="1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1400" b="1" dirty="0" smtClean="0">
                    <a:solidFill>
                      <a:srgbClr val="FF0000"/>
                    </a:solidFill>
                  </a:rPr>
                  <a:t>000 </a:t>
                </a:r>
                <a:r>
                  <a:rPr lang="en-GB" sz="1400" b="1" dirty="0"/>
                  <a:t>m</a:t>
                </a:r>
                <a:r>
                  <a:rPr lang="en-GB" sz="1400" b="1" baseline="30000" dirty="0"/>
                  <a:t>2</a:t>
                </a:r>
              </a:p>
            </p:txBody>
          </p:sp>
        </p:grpSp>
        <p:sp>
          <p:nvSpPr>
            <p:cNvPr id="24588" name="AutoShape 34"/>
            <p:cNvSpPr>
              <a:spLocks noChangeArrowheads="1"/>
            </p:cNvSpPr>
            <p:nvPr/>
          </p:nvSpPr>
          <p:spPr bwMode="auto">
            <a:xfrm>
              <a:off x="-35374" y="3714751"/>
              <a:ext cx="1464124" cy="928687"/>
            </a:xfrm>
            <a:prstGeom prst="wedgeRoundRectCallout">
              <a:avLst>
                <a:gd name="adj1" fmla="val 69958"/>
                <a:gd name="adj2" fmla="val -981"/>
                <a:gd name="adj3" fmla="val 16667"/>
              </a:avLst>
            </a:prstGeom>
            <a:solidFill>
              <a:srgbClr val="C0C0C0">
                <a:alpha val="50195"/>
              </a:srgbClr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anchor="ctr" anchorCtr="1"/>
            <a:lstStyle/>
            <a:p>
              <a:pPr algn="ctr" eaLnBrk="0" hangingPunct="0">
                <a:spcAft>
                  <a:spcPts val="600"/>
                </a:spcAft>
              </a:pPr>
              <a:r>
                <a:rPr lang="sr-Latn-RS" sz="1400" dirty="0" smtClean="0">
                  <a:solidFill>
                    <a:srgbClr val="0000FF"/>
                  </a:solidFill>
                </a:rPr>
                <a:t>Prikazuje ukupnu dužinu redova na površini parcele 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32" name="Bogen 31"/>
          <p:cNvSpPr/>
          <p:nvPr/>
        </p:nvSpPr>
        <p:spPr>
          <a:xfrm rot="10800000">
            <a:off x="1785938" y="3286125"/>
            <a:ext cx="642937" cy="1214438"/>
          </a:xfrm>
          <a:prstGeom prst="arc">
            <a:avLst>
              <a:gd name="adj1" fmla="val 16200006"/>
              <a:gd name="adj2" fmla="val 53534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586" name="AutoShape 34"/>
          <p:cNvSpPr>
            <a:spLocks noChangeArrowheads="1"/>
          </p:cNvSpPr>
          <p:nvPr/>
        </p:nvSpPr>
        <p:spPr bwMode="auto">
          <a:xfrm>
            <a:off x="3786188" y="2928938"/>
            <a:ext cx="1500187" cy="571500"/>
          </a:xfrm>
          <a:prstGeom prst="wedgeRoundRectCallout">
            <a:avLst>
              <a:gd name="adj1" fmla="val -5398"/>
              <a:gd name="adj2" fmla="val 77824"/>
              <a:gd name="adj3" fmla="val 16667"/>
            </a:avLst>
          </a:prstGeom>
          <a:solidFill>
            <a:srgbClr val="C0C0C0">
              <a:alpha val="50195"/>
            </a:srgbClr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anchor="ctr" anchorCtr="1"/>
          <a:lstStyle/>
          <a:p>
            <a:pPr algn="ctr" eaLnBrk="0" hangingPunct="0">
              <a:spcAft>
                <a:spcPts val="600"/>
              </a:spcAft>
            </a:pPr>
            <a:r>
              <a:rPr lang="sr-Latn-RS" sz="1400" dirty="0" smtClean="0">
                <a:solidFill>
                  <a:srgbClr val="0000FF"/>
                </a:solidFill>
              </a:rPr>
              <a:t>Izmerena visina zida listova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2928938" y="1071563"/>
            <a:ext cx="31559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sr-Latn-RS" sz="2800" dirty="0">
                <a:solidFill>
                  <a:schemeClr val="hlink"/>
                </a:solidFill>
              </a:rPr>
              <a:t>Priprema rastvora</a:t>
            </a:r>
            <a:endParaRPr lang="en-US" sz="28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9"/>
          <p:cNvSpPr>
            <a:spLocks noChangeArrowheads="1"/>
          </p:cNvSpPr>
          <p:nvPr/>
        </p:nvSpPr>
        <p:spPr bwMode="auto">
          <a:xfrm>
            <a:off x="3868738" y="2990850"/>
            <a:ext cx="18415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GB" sz="1400" b="1" baseline="30000">
              <a:solidFill>
                <a:prstClr val="black"/>
              </a:solidFill>
            </a:endParaRPr>
          </a:p>
        </p:txBody>
      </p:sp>
      <p:pic>
        <p:nvPicPr>
          <p:cNvPr id="50178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5775" y="1843088"/>
            <a:ext cx="4960938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3"/>
          <p:cNvSpPr txBox="1">
            <a:spLocks noGrp="1"/>
          </p:cNvSpPr>
          <p:nvPr/>
        </p:nvSpPr>
        <p:spPr bwMode="auto">
          <a:xfrm>
            <a:off x="8839200" y="6248400"/>
            <a:ext cx="3048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 eaLnBrk="0" hangingPunct="0">
              <a:defRPr/>
            </a:pPr>
            <a:fld id="{0D3C14FC-0375-4E29-B9F4-B6E9E9D4B79A}" type="slidenum">
              <a:rPr lang="de-DE" sz="1600" b="1">
                <a:solidFill>
                  <a:srgbClr val="E1E1E1"/>
                </a:solidFill>
                <a:latin typeface="Calibri"/>
              </a:rPr>
              <a:pPr algn="ctr" eaLnBrk="0" hangingPunct="0">
                <a:defRPr/>
              </a:pPr>
              <a:t>25</a:t>
            </a:fld>
            <a:endParaRPr lang="de-DE" sz="1200" b="1" dirty="0">
              <a:solidFill>
                <a:srgbClr val="E1E1E1"/>
              </a:solidFill>
              <a:latin typeface="Calibri"/>
            </a:endParaRPr>
          </a:p>
        </p:txBody>
      </p:sp>
      <p:pic>
        <p:nvPicPr>
          <p:cNvPr id="5" name="Picture 4" descr="C:\Users\marinal3\Desktop\logo SECP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711" y="122616"/>
            <a:ext cx="2438684" cy="182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0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53" name="Rectangle 52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54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98" name="Picture 93" descr="MPj043939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1346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34"/>
          <p:cNvGrpSpPr>
            <a:grpSpLocks/>
          </p:cNvGrpSpPr>
          <p:nvPr/>
        </p:nvGrpSpPr>
        <p:grpSpPr bwMode="auto">
          <a:xfrm>
            <a:off x="2339975" y="2133600"/>
            <a:ext cx="1273175" cy="1817688"/>
            <a:chOff x="1338" y="890"/>
            <a:chExt cx="802" cy="1145"/>
          </a:xfrm>
        </p:grpSpPr>
        <p:pic>
          <p:nvPicPr>
            <p:cNvPr id="4142" name="Picture 8" descr="MCj033838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890"/>
              <a:ext cx="802" cy="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3" name="Text Box 22"/>
            <p:cNvSpPr txBox="1">
              <a:spLocks noChangeArrowheads="1"/>
            </p:cNvSpPr>
            <p:nvPr/>
          </p:nvSpPr>
          <p:spPr bwMode="auto">
            <a:xfrm>
              <a:off x="1474" y="1797"/>
              <a:ext cx="635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/>
                <a:t>Estacas</a:t>
              </a:r>
            </a:p>
          </p:txBody>
        </p:sp>
      </p:grpSp>
      <p:pic>
        <p:nvPicPr>
          <p:cNvPr id="410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941888"/>
            <a:ext cx="186531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1" name="Group 39"/>
          <p:cNvGrpSpPr>
            <a:grpSpLocks/>
          </p:cNvGrpSpPr>
          <p:nvPr/>
        </p:nvGrpSpPr>
        <p:grpSpPr bwMode="auto">
          <a:xfrm>
            <a:off x="4557713" y="3933825"/>
            <a:ext cx="1657350" cy="1231900"/>
            <a:chOff x="2871" y="2296"/>
            <a:chExt cx="1044" cy="776"/>
          </a:xfrm>
        </p:grpSpPr>
        <p:pic>
          <p:nvPicPr>
            <p:cNvPr id="4140" name="Picture 20" descr="j038677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2296"/>
              <a:ext cx="680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1" name="Text Box 27"/>
            <p:cNvSpPr txBox="1">
              <a:spLocks noChangeArrowheads="1"/>
            </p:cNvSpPr>
            <p:nvPr/>
          </p:nvSpPr>
          <p:spPr bwMode="auto">
            <a:xfrm>
              <a:off x="2871" y="2704"/>
              <a:ext cx="104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Četkica za čišćenje dizni</a:t>
              </a:r>
              <a:endParaRPr lang="en-US" sz="1600"/>
            </a:p>
          </p:txBody>
        </p:sp>
      </p:grpSp>
      <p:pic>
        <p:nvPicPr>
          <p:cNvPr id="4102" name="Picture 18" descr="MPj043939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1346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6" descr="MCj0391302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5157788"/>
            <a:ext cx="12969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30"/>
          <p:cNvSpPr txBox="1">
            <a:spLocks noChangeArrowheads="1"/>
          </p:cNvSpPr>
          <p:nvPr/>
        </p:nvSpPr>
        <p:spPr bwMode="auto">
          <a:xfrm>
            <a:off x="2627313" y="6092825"/>
            <a:ext cx="2305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/>
              <a:t>Metar za merenje </a:t>
            </a:r>
            <a:r>
              <a:rPr lang="en-US" sz="1600"/>
              <a:t>2-3m</a:t>
            </a:r>
          </a:p>
        </p:txBody>
      </p:sp>
      <p:grpSp>
        <p:nvGrpSpPr>
          <p:cNvPr id="4105" name="Group 43"/>
          <p:cNvGrpSpPr>
            <a:grpSpLocks/>
          </p:cNvGrpSpPr>
          <p:nvPr/>
        </p:nvGrpSpPr>
        <p:grpSpPr bwMode="auto">
          <a:xfrm>
            <a:off x="4857750" y="5157788"/>
            <a:ext cx="1225550" cy="965200"/>
            <a:chOff x="3060" y="3249"/>
            <a:chExt cx="772" cy="608"/>
          </a:xfrm>
        </p:grpSpPr>
        <p:pic>
          <p:nvPicPr>
            <p:cNvPr id="4138" name="Picture 19" descr="MCj03976960000[1]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3249"/>
              <a:ext cx="635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9" name="Text Box 31"/>
            <p:cNvSpPr txBox="1">
              <a:spLocks noChangeArrowheads="1"/>
            </p:cNvSpPr>
            <p:nvPr/>
          </p:nvSpPr>
          <p:spPr bwMode="auto">
            <a:xfrm>
              <a:off x="3060" y="3645"/>
              <a:ext cx="77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Nož</a:t>
              </a:r>
              <a:endParaRPr lang="en-US" sz="1600"/>
            </a:p>
          </p:txBody>
        </p:sp>
      </p:grpSp>
      <p:sp>
        <p:nvSpPr>
          <p:cNvPr id="4106" name="Text Box 45"/>
          <p:cNvSpPr txBox="1">
            <a:spLocks noChangeArrowheads="1"/>
          </p:cNvSpPr>
          <p:nvPr/>
        </p:nvSpPr>
        <p:spPr bwMode="auto">
          <a:xfrm>
            <a:off x="3000375" y="1500188"/>
            <a:ext cx="328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Materijal za kalibraciju</a:t>
            </a:r>
            <a:endParaRPr lang="en-US" sz="2400"/>
          </a:p>
        </p:txBody>
      </p:sp>
      <p:grpSp>
        <p:nvGrpSpPr>
          <p:cNvPr id="4107" name="Group 52"/>
          <p:cNvGrpSpPr>
            <a:grpSpLocks/>
          </p:cNvGrpSpPr>
          <p:nvPr/>
        </p:nvGrpSpPr>
        <p:grpSpPr bwMode="auto">
          <a:xfrm>
            <a:off x="2339975" y="2133600"/>
            <a:ext cx="1311275" cy="2463800"/>
            <a:chOff x="1338" y="890"/>
            <a:chExt cx="826" cy="1552"/>
          </a:xfrm>
        </p:grpSpPr>
        <p:pic>
          <p:nvPicPr>
            <p:cNvPr id="4136" name="Picture 53" descr="MCj033838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890"/>
              <a:ext cx="802" cy="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7" name="Text Box 54"/>
            <p:cNvSpPr txBox="1">
              <a:spLocks noChangeArrowheads="1"/>
            </p:cNvSpPr>
            <p:nvPr/>
          </p:nvSpPr>
          <p:spPr bwMode="auto">
            <a:xfrm>
              <a:off x="1429" y="1841"/>
              <a:ext cx="735" cy="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RS" sz="1600"/>
                <a:t>Drveni stubići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i</a:t>
              </a:r>
              <a:endParaRPr lang="en-US" sz="1600"/>
            </a:p>
          </p:txBody>
        </p:sp>
      </p:grpSp>
      <p:pic>
        <p:nvPicPr>
          <p:cNvPr id="4108" name="Picture 59" descr="MPj043939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1346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78" descr="MPj0439393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1346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10" name="Group 83"/>
          <p:cNvGrpSpPr>
            <a:grpSpLocks/>
          </p:cNvGrpSpPr>
          <p:nvPr/>
        </p:nvGrpSpPr>
        <p:grpSpPr bwMode="auto">
          <a:xfrm>
            <a:off x="3779838" y="2349500"/>
            <a:ext cx="2006600" cy="1346200"/>
            <a:chOff x="2336" y="1207"/>
            <a:chExt cx="1264" cy="848"/>
          </a:xfrm>
        </p:grpSpPr>
        <p:pic>
          <p:nvPicPr>
            <p:cNvPr id="4134" name="Picture 8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1207"/>
              <a:ext cx="903" cy="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5" name="Text Box 85"/>
            <p:cNvSpPr txBox="1">
              <a:spLocks noChangeArrowheads="1"/>
            </p:cNvSpPr>
            <p:nvPr/>
          </p:nvSpPr>
          <p:spPr bwMode="auto">
            <a:xfrm>
              <a:off x="2336" y="1842"/>
              <a:ext cx="126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Merne posude </a:t>
              </a:r>
              <a:r>
                <a:rPr lang="en-US" sz="1600"/>
                <a:t>2 L</a:t>
              </a:r>
            </a:p>
          </p:txBody>
        </p:sp>
      </p:grpSp>
      <p:grpSp>
        <p:nvGrpSpPr>
          <p:cNvPr id="4111" name="Group 89"/>
          <p:cNvGrpSpPr>
            <a:grpSpLocks/>
          </p:cNvGrpSpPr>
          <p:nvPr/>
        </p:nvGrpSpPr>
        <p:grpSpPr bwMode="auto">
          <a:xfrm>
            <a:off x="6215063" y="3857625"/>
            <a:ext cx="2727325" cy="966788"/>
            <a:chOff x="4422" y="2341"/>
            <a:chExt cx="1718" cy="609"/>
          </a:xfrm>
        </p:grpSpPr>
        <p:pic>
          <p:nvPicPr>
            <p:cNvPr id="4132" name="Picture 90" descr="MCj04395930000[1]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2341"/>
              <a:ext cx="985" cy="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3" name="Text Box 91"/>
            <p:cNvSpPr txBox="1">
              <a:spLocks noChangeArrowheads="1"/>
            </p:cNvSpPr>
            <p:nvPr/>
          </p:nvSpPr>
          <p:spPr bwMode="auto">
            <a:xfrm>
              <a:off x="5052" y="2701"/>
              <a:ext cx="108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Digitron</a:t>
              </a:r>
              <a:endParaRPr lang="en-US" sz="1600"/>
            </a:p>
          </p:txBody>
        </p:sp>
      </p:grpSp>
      <p:grpSp>
        <p:nvGrpSpPr>
          <p:cNvPr id="4112" name="Group 95"/>
          <p:cNvGrpSpPr>
            <a:grpSpLocks/>
          </p:cNvGrpSpPr>
          <p:nvPr/>
        </p:nvGrpSpPr>
        <p:grpSpPr bwMode="auto">
          <a:xfrm>
            <a:off x="2000250" y="3929063"/>
            <a:ext cx="2116138" cy="985837"/>
            <a:chOff x="843" y="2251"/>
            <a:chExt cx="1333" cy="621"/>
          </a:xfrm>
        </p:grpSpPr>
        <p:pic>
          <p:nvPicPr>
            <p:cNvPr id="4130" name="Picture 96" descr="MCj03121660000[1]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2251"/>
              <a:ext cx="611" cy="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1" name="Text Box 97"/>
            <p:cNvSpPr txBox="1">
              <a:spLocks noChangeArrowheads="1"/>
            </p:cNvSpPr>
            <p:nvPr/>
          </p:nvSpPr>
          <p:spPr bwMode="auto">
            <a:xfrm>
              <a:off x="843" y="2386"/>
              <a:ext cx="90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Štoperica</a:t>
              </a:r>
              <a:endParaRPr lang="en-US" sz="1600"/>
            </a:p>
          </p:txBody>
        </p:sp>
      </p:grpSp>
      <p:grpSp>
        <p:nvGrpSpPr>
          <p:cNvPr id="4113" name="Group 104"/>
          <p:cNvGrpSpPr>
            <a:grpSpLocks/>
          </p:cNvGrpSpPr>
          <p:nvPr/>
        </p:nvGrpSpPr>
        <p:grpSpPr bwMode="auto">
          <a:xfrm>
            <a:off x="6372225" y="4941888"/>
            <a:ext cx="2087563" cy="1185862"/>
            <a:chOff x="4105" y="3342"/>
            <a:chExt cx="1315" cy="747"/>
          </a:xfrm>
        </p:grpSpPr>
        <p:pic>
          <p:nvPicPr>
            <p:cNvPr id="4128" name="Picture 10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3342"/>
              <a:ext cx="1175" cy="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9" name="Text Box 106"/>
            <p:cNvSpPr txBox="1">
              <a:spLocks noChangeArrowheads="1"/>
            </p:cNvSpPr>
            <p:nvPr/>
          </p:nvSpPr>
          <p:spPr bwMode="auto">
            <a:xfrm>
              <a:off x="4105" y="3877"/>
              <a:ext cx="1315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pt-PT" sz="1600"/>
            </a:p>
          </p:txBody>
        </p:sp>
      </p:grpSp>
      <p:grpSp>
        <p:nvGrpSpPr>
          <p:cNvPr id="4116" name="Group 114"/>
          <p:cNvGrpSpPr>
            <a:grpSpLocks/>
          </p:cNvGrpSpPr>
          <p:nvPr/>
        </p:nvGrpSpPr>
        <p:grpSpPr bwMode="auto">
          <a:xfrm>
            <a:off x="0" y="2349500"/>
            <a:ext cx="2643188" cy="1519238"/>
            <a:chOff x="0" y="1480"/>
            <a:chExt cx="1530" cy="957"/>
          </a:xfrm>
        </p:grpSpPr>
        <p:sp>
          <p:nvSpPr>
            <p:cNvPr id="4126" name="Text Box 21"/>
            <p:cNvSpPr txBox="1">
              <a:spLocks noChangeArrowheads="1"/>
            </p:cNvSpPr>
            <p:nvPr/>
          </p:nvSpPr>
          <p:spPr bwMode="auto">
            <a:xfrm>
              <a:off x="0" y="2069"/>
              <a:ext cx="153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RS" sz="1600"/>
                <a:t>Traka za merenje </a:t>
              </a:r>
              <a:r>
                <a:rPr lang="pt-PT" sz="1600"/>
                <a:t>20-50 m</a:t>
              </a:r>
            </a:p>
          </p:txBody>
        </p:sp>
        <p:pic>
          <p:nvPicPr>
            <p:cNvPr id="4127" name="Picture 11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1480"/>
              <a:ext cx="545" cy="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17" name="Text Box 88"/>
          <p:cNvSpPr txBox="1">
            <a:spLocks noChangeArrowheads="1"/>
          </p:cNvSpPr>
          <p:nvPr/>
        </p:nvSpPr>
        <p:spPr bwMode="auto">
          <a:xfrm>
            <a:off x="5940425" y="3125788"/>
            <a:ext cx="20875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PT" sz="1200"/>
          </a:p>
        </p:txBody>
      </p:sp>
      <p:sp>
        <p:nvSpPr>
          <p:cNvPr id="4118" name="Text Box 103"/>
          <p:cNvSpPr txBox="1">
            <a:spLocks noChangeArrowheads="1"/>
          </p:cNvSpPr>
          <p:nvPr/>
        </p:nvSpPr>
        <p:spPr bwMode="auto">
          <a:xfrm>
            <a:off x="5940425" y="3125788"/>
            <a:ext cx="3203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1600"/>
              <a:t>Gumeno crevo</a:t>
            </a:r>
            <a:r>
              <a:rPr lang="en-US" sz="1600"/>
              <a:t> 30 cm</a:t>
            </a:r>
          </a:p>
          <a:p>
            <a:pPr eaLnBrk="1" hangingPunct="1"/>
            <a:r>
              <a:rPr lang="en-US" sz="1600"/>
              <a:t>(</a:t>
            </a:r>
            <a:r>
              <a:rPr lang="sr-Latn-RS" sz="1600"/>
              <a:t>prema broju dizni</a:t>
            </a:r>
            <a:r>
              <a:rPr lang="en-US" sz="1600"/>
              <a:t>)</a:t>
            </a:r>
          </a:p>
        </p:txBody>
      </p:sp>
      <p:pic>
        <p:nvPicPr>
          <p:cNvPr id="4119" name="Picture 112" descr="mangueiras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060575"/>
            <a:ext cx="10477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20" name="Group 121"/>
          <p:cNvGrpSpPr>
            <a:grpSpLocks/>
          </p:cNvGrpSpPr>
          <p:nvPr/>
        </p:nvGrpSpPr>
        <p:grpSpPr bwMode="auto">
          <a:xfrm>
            <a:off x="611188" y="3716338"/>
            <a:ext cx="2259012" cy="1511300"/>
            <a:chOff x="385" y="2341"/>
            <a:chExt cx="1423" cy="952"/>
          </a:xfrm>
        </p:grpSpPr>
        <p:pic>
          <p:nvPicPr>
            <p:cNvPr id="4124" name="Picture 118" descr="MPj0439393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341"/>
              <a:ext cx="848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5" name="Text Box 119"/>
            <p:cNvSpPr txBox="1">
              <a:spLocks noChangeArrowheads="1"/>
            </p:cNvSpPr>
            <p:nvPr/>
          </p:nvSpPr>
          <p:spPr bwMode="auto">
            <a:xfrm>
              <a:off x="720" y="2880"/>
              <a:ext cx="1088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600"/>
                <a:t>Sveska za beleške</a:t>
              </a:r>
              <a:endParaRPr lang="pt-PT" sz="1600"/>
            </a:p>
          </p:txBody>
        </p:sp>
      </p:grpSp>
      <p:sp>
        <p:nvSpPr>
          <p:cNvPr id="52" name="Foliennummernplatzhalt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984590-D424-4279-B014-78F77CA818B2}" type="slidenum">
              <a:rPr lang="pt-PT"/>
              <a:pPr>
                <a:defRPr/>
              </a:pPr>
              <a:t>3</a:t>
            </a:fld>
            <a:endParaRPr lang="pt-PT" dirty="0"/>
          </a:p>
        </p:txBody>
      </p:sp>
      <p:sp>
        <p:nvSpPr>
          <p:cNvPr id="4122" name="Text Box 25"/>
          <p:cNvSpPr txBox="1">
            <a:spLocks noChangeArrowheads="1"/>
          </p:cNvSpPr>
          <p:nvPr/>
        </p:nvSpPr>
        <p:spPr bwMode="auto">
          <a:xfrm>
            <a:off x="5949950" y="5926138"/>
            <a:ext cx="2771775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sr-Latn-RS" sz="1600"/>
              <a:t>Vodeno osetljivi papiri </a:t>
            </a:r>
            <a:r>
              <a:rPr lang="en-US" sz="1600"/>
              <a:t>&amp; </a:t>
            </a:r>
            <a:r>
              <a:rPr lang="sr-Latn-RS" sz="1600"/>
              <a:t>spajalice</a:t>
            </a:r>
            <a:endParaRPr lang="en-US" sz="1600"/>
          </a:p>
        </p:txBody>
      </p:sp>
      <p:pic>
        <p:nvPicPr>
          <p:cNvPr id="48" name="Picture 51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571500" y="5214938"/>
            <a:ext cx="1238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 Box 51"/>
          <p:cNvSpPr txBox="1">
            <a:spLocks noChangeArrowheads="1"/>
          </p:cNvSpPr>
          <p:nvPr/>
        </p:nvSpPr>
        <p:spPr bwMode="auto">
          <a:xfrm>
            <a:off x="539750" y="5949950"/>
            <a:ext cx="15113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600" dirty="0" smtClean="0"/>
              <a:t>Traka za označavanje</a:t>
            </a:r>
            <a:endParaRPr lang="pt-PT" sz="1600" dirty="0"/>
          </a:p>
        </p:txBody>
      </p:sp>
      <p:sp>
        <p:nvSpPr>
          <p:cNvPr id="50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56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3143250" y="1500188"/>
            <a:ext cx="2786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RS" sz="2400"/>
              <a:t>Pre kalibracije</a:t>
            </a:r>
            <a:endParaRPr lang="en-US" sz="2400"/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252413" y="3816350"/>
            <a:ext cx="4103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PT"/>
          </a:p>
        </p:txBody>
      </p:sp>
      <p:sp>
        <p:nvSpPr>
          <p:cNvPr id="5124" name="Text Box 1010"/>
          <p:cNvSpPr txBox="1">
            <a:spLocks noChangeArrowheads="1"/>
          </p:cNvSpPr>
          <p:nvPr/>
        </p:nvSpPr>
        <p:spPr bwMode="auto">
          <a:xfrm>
            <a:off x="785813" y="2214563"/>
            <a:ext cx="6048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 dirty="0"/>
              <a:t>PROVERITI </a:t>
            </a:r>
            <a:r>
              <a:rPr lang="sr-Latn-RS" sz="2400" dirty="0" smtClean="0"/>
              <a:t>orošivač </a:t>
            </a:r>
            <a:r>
              <a:rPr lang="sr-Latn-RS" sz="2400" dirty="0"/>
              <a:t>i po potrebi popraviti</a:t>
            </a:r>
            <a:endParaRPr lang="en-US" sz="2400" dirty="0"/>
          </a:p>
        </p:txBody>
      </p:sp>
      <p:sp>
        <p:nvSpPr>
          <p:cNvPr id="5125" name="Text Box 1011"/>
          <p:cNvSpPr txBox="1">
            <a:spLocks noChangeArrowheads="1"/>
          </p:cNvSpPr>
          <p:nvPr/>
        </p:nvSpPr>
        <p:spPr bwMode="auto">
          <a:xfrm>
            <a:off x="785813" y="2786063"/>
            <a:ext cx="8001000" cy="2416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sr-Latn-RS" dirty="0"/>
              <a:t>Zapremina rezervoara </a:t>
            </a:r>
            <a:r>
              <a:rPr lang="en-US" dirty="0"/>
              <a:t>(</a:t>
            </a:r>
            <a:r>
              <a:rPr lang="sr-Latn-RS" dirty="0"/>
              <a:t>max zapremina rastvora za primenu</a:t>
            </a:r>
            <a:r>
              <a:rPr lang="en-US" dirty="0"/>
              <a:t>)   	_______L</a:t>
            </a:r>
          </a:p>
          <a:p>
            <a:pPr eaLnBrk="1" hangingPunct="1">
              <a:spcBef>
                <a:spcPts val="900"/>
              </a:spcBef>
            </a:pPr>
            <a:r>
              <a:rPr lang="sr-Latn-RS" dirty="0"/>
              <a:t>Creva u dobrom stanju</a:t>
            </a:r>
            <a:r>
              <a:rPr lang="en-US" dirty="0"/>
              <a:t>					</a:t>
            </a:r>
            <a:r>
              <a:rPr lang="en-US" dirty="0">
                <a:sym typeface="Wingdings" pitchFamily="2" charset="2"/>
              </a:rPr>
              <a:t>	</a:t>
            </a:r>
            <a:r>
              <a:rPr lang="en-US" dirty="0"/>
              <a:t>                </a:t>
            </a:r>
          </a:p>
          <a:p>
            <a:pPr eaLnBrk="1" hangingPunct="1">
              <a:spcBef>
                <a:spcPts val="900"/>
              </a:spcBef>
            </a:pPr>
            <a:r>
              <a:rPr lang="sr-Latn-RS" dirty="0"/>
              <a:t>Dizne (</a:t>
            </a:r>
            <a:r>
              <a:rPr lang="sr-Latn-RS" dirty="0" smtClean="0"/>
              <a:t>rasprskivači</a:t>
            </a:r>
            <a:r>
              <a:rPr lang="sr-Latn-RS" dirty="0"/>
              <a:t>)</a:t>
            </a:r>
            <a:r>
              <a:rPr lang="en-US" dirty="0"/>
              <a:t> </a:t>
            </a:r>
          </a:p>
          <a:p>
            <a:pPr lvl="1" eaLnBrk="1" hangingPunct="1">
              <a:spcBef>
                <a:spcPts val="300"/>
              </a:spcBef>
            </a:pPr>
            <a:r>
              <a:rPr lang="sr-Latn-RS" dirty="0" smtClean="0"/>
              <a:t>Simetrične na levoj i desnoj strani</a:t>
            </a:r>
            <a:r>
              <a:rPr lang="en-US" dirty="0"/>
              <a:t>	</a:t>
            </a:r>
            <a:r>
              <a:rPr lang="en-US" dirty="0">
                <a:sym typeface="Wingdings" pitchFamily="2" charset="2"/>
              </a:rPr>
              <a:t> 		</a:t>
            </a:r>
            <a:endParaRPr lang="sr-Latn-RS" dirty="0">
              <a:sym typeface="Wingdings" pitchFamily="2" charset="2"/>
            </a:endParaRPr>
          </a:p>
          <a:p>
            <a:pPr lvl="1" eaLnBrk="1" hangingPunct="1">
              <a:spcBef>
                <a:spcPts val="300"/>
              </a:spcBef>
            </a:pPr>
            <a:r>
              <a:rPr lang="sr-Latn-RS" dirty="0" smtClean="0"/>
              <a:t>Sve </a:t>
            </a:r>
            <a:r>
              <a:rPr lang="sr-Latn-RS" dirty="0"/>
              <a:t>istog </a:t>
            </a:r>
            <a:r>
              <a:rPr lang="sr-Latn-RS" dirty="0" smtClean="0"/>
              <a:t>tipa </a:t>
            </a:r>
            <a:r>
              <a:rPr lang="en-US" dirty="0"/>
              <a:t>		</a:t>
            </a:r>
            <a:r>
              <a:rPr lang="en-US" dirty="0">
                <a:sym typeface="Wingdings" pitchFamily="2" charset="2"/>
              </a:rPr>
              <a:t> </a:t>
            </a:r>
            <a:r>
              <a:rPr lang="sr-Latn-RS" dirty="0" smtClean="0">
                <a:sym typeface="Wingdings" pitchFamily="2" charset="2"/>
              </a:rPr>
              <a:t>                                          </a:t>
            </a:r>
            <a:r>
              <a:rPr lang="en-US" dirty="0" smtClean="0">
                <a:sym typeface="Wingdings" pitchFamily="2" charset="2"/>
              </a:rPr>
              <a:t></a:t>
            </a:r>
            <a:endParaRPr lang="sr-Latn-RS" dirty="0" smtClean="0">
              <a:sym typeface="Wingdings" pitchFamily="2" charset="2"/>
            </a:endParaRPr>
          </a:p>
          <a:p>
            <a:pPr lvl="1" eaLnBrk="1" hangingPunct="1">
              <a:spcBef>
                <a:spcPts val="300"/>
              </a:spcBef>
            </a:pPr>
            <a:r>
              <a:rPr lang="sr-Latn-RS" dirty="0"/>
              <a:t>Sve </a:t>
            </a:r>
            <a:r>
              <a:rPr lang="sr-Latn-RS" dirty="0" smtClean="0"/>
              <a:t>iste </a:t>
            </a:r>
            <a:r>
              <a:rPr lang="sr-Latn-RS" dirty="0"/>
              <a:t>veličine</a:t>
            </a:r>
            <a:r>
              <a:rPr lang="en-US" dirty="0"/>
              <a:t>		</a:t>
            </a:r>
            <a:r>
              <a:rPr lang="en-US" dirty="0">
                <a:sym typeface="Wingdings" pitchFamily="2" charset="2"/>
              </a:rPr>
              <a:t> 		</a:t>
            </a:r>
            <a:r>
              <a:rPr lang="sr-Latn-RS" dirty="0" smtClean="0">
                <a:sym typeface="Wingdings" pitchFamily="2" charset="2"/>
              </a:rPr>
              <a:t>              </a:t>
            </a:r>
            <a:r>
              <a:rPr lang="en-US" dirty="0" smtClean="0">
                <a:sym typeface="Wingdings" pitchFamily="2" charset="2"/>
              </a:rPr>
              <a:t></a:t>
            </a:r>
            <a:endParaRPr lang="en-US" dirty="0"/>
          </a:p>
          <a:p>
            <a:pPr lvl="1" eaLnBrk="1" hangingPunct="1">
              <a:spcBef>
                <a:spcPts val="300"/>
              </a:spcBef>
            </a:pPr>
            <a:r>
              <a:rPr lang="en-US" dirty="0" smtClean="0"/>
              <a:t>Po </a:t>
            </a:r>
            <a:r>
              <a:rPr lang="en-US" dirty="0" err="1" smtClean="0"/>
              <a:t>potrebi</a:t>
            </a:r>
            <a:r>
              <a:rPr lang="en-US" dirty="0" smtClean="0"/>
              <a:t> o</a:t>
            </a:r>
            <a:r>
              <a:rPr lang="sr-Latn-RS" dirty="0" smtClean="0"/>
              <a:t>čistiti </a:t>
            </a:r>
            <a:r>
              <a:rPr lang="sr-Latn-RS" dirty="0"/>
              <a:t>dizne i filtere     </a:t>
            </a:r>
            <a:r>
              <a:rPr lang="en-US" dirty="0"/>
              <a:t>	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		</a:t>
            </a:r>
            <a:r>
              <a:rPr lang="en-US" dirty="0" smtClean="0">
                <a:sym typeface="Wingdings" pitchFamily="2" charset="2"/>
              </a:rPr>
              <a:t></a:t>
            </a:r>
            <a:endParaRPr lang="en-US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F6017E-30EB-4C10-A107-A720EC5382B9}" type="slidenum">
              <a:rPr lang="pt-PT"/>
              <a:pPr>
                <a:defRPr/>
              </a:pPr>
              <a:t>4</a:t>
            </a:fld>
            <a:endParaRPr lang="pt-PT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657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52413" y="3816350"/>
            <a:ext cx="4103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t-PT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252413" y="2143125"/>
            <a:ext cx="88915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/>
              <a:t>Proveriti sa vodom </a:t>
            </a:r>
            <a:r>
              <a:rPr lang="en-US" sz="2400"/>
              <a:t>(</a:t>
            </a:r>
            <a:r>
              <a:rPr lang="sr-Latn-RS" sz="2400"/>
              <a:t>napuniti polovinu rezervoara čistom vodom</a:t>
            </a:r>
            <a:r>
              <a:rPr lang="en-US" sz="2400"/>
              <a:t>)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252413" y="2714625"/>
            <a:ext cx="8891587" cy="3439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sr-Latn-RS" dirty="0"/>
              <a:t>Uključiti pumpu </a:t>
            </a:r>
            <a:r>
              <a:rPr lang="sr-Latn-RS" dirty="0" smtClean="0"/>
              <a:t>i </a:t>
            </a:r>
            <a:r>
              <a:rPr lang="sr-Latn-RS" dirty="0"/>
              <a:t>podesiti na </a:t>
            </a:r>
            <a:r>
              <a:rPr lang="en-GB" dirty="0"/>
              <a:t>540 </a:t>
            </a:r>
            <a:r>
              <a:rPr lang="sr-Latn-RS" dirty="0"/>
              <a:t>obrt/min</a:t>
            </a:r>
            <a:r>
              <a:rPr lang="en-GB" dirty="0"/>
              <a:t> </a:t>
            </a:r>
            <a:r>
              <a:rPr lang="en-GB" dirty="0" smtClean="0"/>
              <a:t>                    </a:t>
            </a:r>
            <a:r>
              <a:rPr lang="en-GB" dirty="0"/>
              <a:t>	</a:t>
            </a:r>
            <a:r>
              <a:rPr lang="en-US" dirty="0">
                <a:sym typeface="Wingdings" pitchFamily="2" charset="2"/>
              </a:rPr>
              <a:t></a:t>
            </a:r>
            <a:endParaRPr lang="en-GB" dirty="0"/>
          </a:p>
          <a:p>
            <a:pPr eaLnBrk="1" hangingPunct="1">
              <a:spcBef>
                <a:spcPts val="600"/>
              </a:spcBef>
            </a:pPr>
            <a:r>
              <a:rPr lang="sr-Latn-RS" dirty="0"/>
              <a:t>Otvoriti glavni ventil i početi prskanje               </a:t>
            </a:r>
            <a:r>
              <a:rPr lang="en-US" dirty="0"/>
              <a:t>		</a:t>
            </a:r>
            <a:r>
              <a:rPr lang="en-US" dirty="0">
                <a:sym typeface="Wingdings" pitchFamily="2" charset="2"/>
              </a:rPr>
              <a:t></a:t>
            </a:r>
            <a:endParaRPr lang="en-US" dirty="0"/>
          </a:p>
          <a:p>
            <a:pPr eaLnBrk="1" hangingPunct="1">
              <a:spcBef>
                <a:spcPts val="600"/>
              </a:spcBef>
            </a:pPr>
            <a:r>
              <a:rPr lang="sr-Latn-RS" dirty="0"/>
              <a:t>Očistiti dizne koje daju nepravilan mlaz</a:t>
            </a:r>
            <a:r>
              <a:rPr lang="en-US" dirty="0"/>
              <a:t>			</a:t>
            </a:r>
            <a:r>
              <a:rPr lang="en-US" dirty="0" smtClean="0">
                <a:sym typeface="Wingdings" pitchFamily="2" charset="2"/>
              </a:rPr>
              <a:t></a:t>
            </a:r>
            <a:endParaRPr lang="sr-Latn-RS" dirty="0" smtClean="0">
              <a:sym typeface="Wingdings" pitchFamily="2" charset="2"/>
            </a:endParaRPr>
          </a:p>
          <a:p>
            <a:pPr eaLnBrk="1" hangingPunct="1">
              <a:spcBef>
                <a:spcPts val="600"/>
              </a:spcBef>
            </a:pP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zatvorenih</a:t>
            </a:r>
            <a:r>
              <a:rPr lang="en-US" dirty="0"/>
              <a:t> </a:t>
            </a:r>
            <a:r>
              <a:rPr lang="en-US" dirty="0" err="1"/>
              <a:t>dizni</a:t>
            </a:r>
            <a:r>
              <a:rPr lang="en-US" dirty="0"/>
              <a:t> ne </a:t>
            </a:r>
            <a:r>
              <a:rPr lang="en-US" dirty="0" err="1"/>
              <a:t>treba</a:t>
            </a:r>
            <a:r>
              <a:rPr lang="en-US" dirty="0"/>
              <a:t> da </a:t>
            </a:r>
            <a:r>
              <a:rPr lang="en-US" dirty="0" err="1"/>
              <a:t>izlaze</a:t>
            </a:r>
            <a:r>
              <a:rPr lang="en-US" dirty="0"/>
              <a:t> </a:t>
            </a:r>
            <a:r>
              <a:rPr lang="en-US" dirty="0" err="1"/>
              <a:t>kap</a:t>
            </a:r>
            <a:r>
              <a:rPr lang="sr-Latn-RS" dirty="0"/>
              <a:t>ljice</a:t>
            </a:r>
            <a:r>
              <a:rPr lang="en-US" dirty="0"/>
              <a:t>                             </a:t>
            </a:r>
            <a:r>
              <a:rPr lang="en-US" dirty="0">
                <a:sym typeface="Wingdings" pitchFamily="2" charset="2"/>
              </a:rPr>
              <a:t></a:t>
            </a:r>
            <a:endParaRPr lang="en-US" dirty="0"/>
          </a:p>
          <a:p>
            <a:pPr eaLnBrk="1" hangingPunct="1">
              <a:spcBef>
                <a:spcPts val="600"/>
              </a:spcBef>
            </a:pPr>
            <a:r>
              <a:rPr lang="sr-Latn-RS" dirty="0" smtClean="0"/>
              <a:t>Zameniti </a:t>
            </a:r>
            <a:r>
              <a:rPr lang="sr-Latn-RS" dirty="0"/>
              <a:t>oštećene dizne</a:t>
            </a:r>
            <a:r>
              <a:rPr lang="en-US" dirty="0"/>
              <a:t>					</a:t>
            </a:r>
            <a:r>
              <a:rPr lang="en-US" dirty="0">
                <a:sym typeface="Wingdings" pitchFamily="2" charset="2"/>
              </a:rPr>
              <a:t></a:t>
            </a:r>
            <a:endParaRPr lang="en-US" dirty="0"/>
          </a:p>
          <a:p>
            <a:pPr eaLnBrk="1" hangingPunct="1">
              <a:spcBef>
                <a:spcPts val="600"/>
              </a:spcBef>
            </a:pPr>
            <a:r>
              <a:rPr lang="sr-Latn-RS" dirty="0"/>
              <a:t>Proveriti i ukloniti</a:t>
            </a:r>
            <a:r>
              <a:rPr lang="en-US" dirty="0"/>
              <a:t>					</a:t>
            </a:r>
          </a:p>
          <a:p>
            <a:pPr lvl="1" eaLnBrk="1" hangingPunct="1">
              <a:spcBef>
                <a:spcPts val="300"/>
              </a:spcBef>
            </a:pPr>
            <a:r>
              <a:rPr lang="sr-Latn-RS" dirty="0"/>
              <a:t>Curenje</a:t>
            </a:r>
            <a:r>
              <a:rPr lang="en-US" dirty="0">
                <a:sym typeface="Wingdings" pitchFamily="2" charset="2"/>
              </a:rPr>
              <a:t>						</a:t>
            </a:r>
            <a:endParaRPr lang="en-US" dirty="0"/>
          </a:p>
          <a:p>
            <a:pPr lvl="1" eaLnBrk="1" hangingPunct="1">
              <a:spcBef>
                <a:spcPts val="300"/>
              </a:spcBef>
            </a:pPr>
            <a:r>
              <a:rPr lang="sr-Latn-RS" dirty="0"/>
              <a:t>Ventili rade ispravno     </a:t>
            </a:r>
            <a:r>
              <a:rPr lang="en-US" dirty="0">
                <a:sym typeface="Wingdings" pitchFamily="2" charset="2"/>
              </a:rPr>
              <a:t>				</a:t>
            </a:r>
            <a:endParaRPr lang="en-US" dirty="0"/>
          </a:p>
          <a:p>
            <a:pPr lvl="1" eaLnBrk="1" hangingPunct="1">
              <a:spcBef>
                <a:spcPts val="300"/>
              </a:spcBef>
            </a:pPr>
            <a:r>
              <a:rPr lang="sr-Latn-RS" dirty="0"/>
              <a:t>Rad mešača u rezervoaru</a:t>
            </a:r>
            <a:r>
              <a:rPr lang="en-US" dirty="0">
                <a:sym typeface="Wingdings" pitchFamily="2" charset="2"/>
              </a:rPr>
              <a:t>				</a:t>
            </a:r>
            <a:endParaRPr lang="en-US" dirty="0"/>
          </a:p>
          <a:p>
            <a:pPr eaLnBrk="1" hangingPunct="1">
              <a:spcBef>
                <a:spcPts val="600"/>
              </a:spcBef>
            </a:pPr>
            <a:r>
              <a:rPr lang="sr-Latn-RS" dirty="0"/>
              <a:t>Zabeležiti radni pritisak na manometru</a:t>
            </a:r>
            <a:r>
              <a:rPr lang="en-US" dirty="0"/>
              <a:t>			</a:t>
            </a:r>
            <a:r>
              <a:rPr lang="en-US" u="sng" dirty="0"/>
              <a:t>          </a:t>
            </a:r>
            <a:r>
              <a:rPr lang="en-US" dirty="0"/>
              <a:t>bar (kg/cm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1034E6-A85E-4998-BE3B-579489CA029F}" type="slidenum">
              <a:rPr lang="pt-PT"/>
              <a:pPr>
                <a:defRPr/>
              </a:pPr>
              <a:t>5</a:t>
            </a:fld>
            <a:endParaRPr lang="pt-PT" dirty="0"/>
          </a:p>
        </p:txBody>
      </p:sp>
      <p:sp>
        <p:nvSpPr>
          <p:cNvPr id="6151" name="Text Box 6"/>
          <p:cNvSpPr txBox="1">
            <a:spLocks noChangeArrowheads="1"/>
          </p:cNvSpPr>
          <p:nvPr/>
        </p:nvSpPr>
        <p:spPr bwMode="auto">
          <a:xfrm>
            <a:off x="3143250" y="1500188"/>
            <a:ext cx="2786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RS" sz="2400"/>
              <a:t>Pre kalibracije</a:t>
            </a:r>
            <a:endParaRPr lang="en-US" sz="240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390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3"/>
          <p:cNvSpPr txBox="1">
            <a:spLocks noChangeArrowheads="1"/>
          </p:cNvSpPr>
          <p:nvPr/>
        </p:nvSpPr>
        <p:spPr bwMode="auto">
          <a:xfrm>
            <a:off x="2643188" y="1500188"/>
            <a:ext cx="3929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RS" sz="2400"/>
              <a:t>Merenje brzine traktora</a:t>
            </a:r>
            <a:endParaRPr lang="en-US" sz="2400"/>
          </a:p>
        </p:txBody>
      </p:sp>
      <p:sp>
        <p:nvSpPr>
          <p:cNvPr id="7171" name="Text Box 35"/>
          <p:cNvSpPr txBox="1">
            <a:spLocks noChangeArrowheads="1"/>
          </p:cNvSpPr>
          <p:nvPr/>
        </p:nvSpPr>
        <p:spPr bwMode="auto">
          <a:xfrm>
            <a:off x="107950" y="3357563"/>
            <a:ext cx="4606925" cy="268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Izmeriti i označiti stazu za traktor, npr. </a:t>
            </a:r>
            <a:r>
              <a:rPr lang="en-US" sz="1600" dirty="0"/>
              <a:t>100 m</a:t>
            </a:r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Napuniti pola rezervoara sa čistom vodom.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Podesiti brzinu i protok pumpe (na </a:t>
            </a:r>
            <a:r>
              <a:rPr lang="en-US" sz="1600" dirty="0"/>
              <a:t> 540 rpm</a:t>
            </a:r>
            <a:r>
              <a:rPr lang="sr-Latn-RS" sz="1600" dirty="0"/>
              <a:t>), kao za prskanje. 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Dostići odabranu brzinu i protok pumpe pre ulaska na obeleženu test stazu. </a:t>
            </a:r>
            <a:r>
              <a:rPr lang="en-US" sz="1600" dirty="0"/>
              <a:t> </a:t>
            </a:r>
            <a:r>
              <a:rPr lang="sr-Latn-RS" sz="1600" dirty="0"/>
              <a:t>Održavati stalnu brzinu i zabeležiti vreme prolaska staze dužine </a:t>
            </a:r>
            <a:r>
              <a:rPr lang="en-US" sz="1600" dirty="0"/>
              <a:t>100 m</a:t>
            </a:r>
            <a:r>
              <a:rPr lang="sr-Latn-RS" sz="1600" dirty="0"/>
              <a:t>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Izmereno vreme</a:t>
            </a:r>
            <a:r>
              <a:rPr lang="en-US" sz="1600" dirty="0"/>
              <a:t>: _____ sec. </a:t>
            </a:r>
            <a:r>
              <a:rPr lang="en-US" sz="1400" dirty="0" smtClean="0"/>
              <a:t>(</a:t>
            </a:r>
            <a:r>
              <a:rPr lang="sr-Latn-RS" sz="1400" dirty="0" smtClean="0"/>
              <a:t>primer</a:t>
            </a:r>
            <a:r>
              <a:rPr lang="en-US" sz="1400" dirty="0" smtClean="0"/>
              <a:t>: </a:t>
            </a:r>
            <a:r>
              <a:rPr lang="sr-Latn-RS" sz="1400" dirty="0" smtClean="0"/>
              <a:t>72</a:t>
            </a:r>
            <a:r>
              <a:rPr lang="en-US" sz="1400" dirty="0" smtClean="0"/>
              <a:t> </a:t>
            </a:r>
            <a:r>
              <a:rPr lang="en-US" sz="1400" dirty="0"/>
              <a:t>sec.)</a:t>
            </a:r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Izračunati brzinu traktora.</a:t>
            </a:r>
            <a:endParaRPr lang="en-US" sz="1600" dirty="0"/>
          </a:p>
        </p:txBody>
      </p:sp>
      <p:sp>
        <p:nvSpPr>
          <p:cNvPr id="7172" name="Text 273"/>
          <p:cNvSpPr txBox="1">
            <a:spLocks noChangeArrowheads="1"/>
          </p:cNvSpPr>
          <p:nvPr/>
        </p:nvSpPr>
        <p:spPr bwMode="auto">
          <a:xfrm>
            <a:off x="4786313" y="5000625"/>
            <a:ext cx="1241425" cy="59848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>
                <a:solidFill>
                  <a:srgbClr val="000000"/>
                </a:solidFill>
              </a:rPr>
              <a:t>Dužina staze</a:t>
            </a:r>
            <a:endParaRPr lang="en-US" sz="1400" b="1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000000"/>
                </a:solidFill>
              </a:rPr>
              <a:t>100 m</a:t>
            </a:r>
          </a:p>
        </p:txBody>
      </p:sp>
      <p:sp>
        <p:nvSpPr>
          <p:cNvPr id="7173" name="Text 273"/>
          <p:cNvSpPr txBox="1">
            <a:spLocks noChangeArrowheads="1"/>
          </p:cNvSpPr>
          <p:nvPr/>
        </p:nvSpPr>
        <p:spPr bwMode="auto">
          <a:xfrm>
            <a:off x="6357938" y="5000625"/>
            <a:ext cx="1241425" cy="59848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>
                <a:solidFill>
                  <a:srgbClr val="000000"/>
                </a:solidFill>
              </a:rPr>
              <a:t>Faktor za konverziju</a:t>
            </a:r>
            <a:endParaRPr lang="en-US" sz="1400" b="1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000000"/>
                </a:solidFill>
              </a:rPr>
              <a:t>3.6</a:t>
            </a:r>
          </a:p>
        </p:txBody>
      </p:sp>
      <p:sp>
        <p:nvSpPr>
          <p:cNvPr id="7174" name="Text 280"/>
          <p:cNvSpPr txBox="1">
            <a:spLocks noChangeArrowheads="1"/>
          </p:cNvSpPr>
          <p:nvPr/>
        </p:nvSpPr>
        <p:spPr bwMode="auto">
          <a:xfrm>
            <a:off x="6072188" y="5127625"/>
            <a:ext cx="26987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7175" name="Text 280"/>
          <p:cNvSpPr txBox="1">
            <a:spLocks noChangeArrowheads="1"/>
          </p:cNvSpPr>
          <p:nvPr/>
        </p:nvSpPr>
        <p:spPr bwMode="auto">
          <a:xfrm>
            <a:off x="7715250" y="5000625"/>
            <a:ext cx="24923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  <a:latin typeface="Times New Roman" pitchFamily="18" charset="0"/>
              </a:rPr>
              <a:t>=</a:t>
            </a:r>
          </a:p>
        </p:txBody>
      </p:sp>
      <p:sp>
        <p:nvSpPr>
          <p:cNvPr id="7176" name="Text 273"/>
          <p:cNvSpPr txBox="1">
            <a:spLocks noChangeArrowheads="1"/>
          </p:cNvSpPr>
          <p:nvPr/>
        </p:nvSpPr>
        <p:spPr bwMode="auto">
          <a:xfrm>
            <a:off x="5500688" y="5715000"/>
            <a:ext cx="1489075" cy="73818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Izmereno vreme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000000"/>
                </a:solidFill>
              </a:rPr>
              <a:t>72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sec.</a:t>
            </a:r>
          </a:p>
        </p:txBody>
      </p:sp>
      <p:sp>
        <p:nvSpPr>
          <p:cNvPr id="7177" name="Text 280"/>
          <p:cNvSpPr txBox="1">
            <a:spLocks noChangeArrowheads="1"/>
          </p:cNvSpPr>
          <p:nvPr/>
        </p:nvSpPr>
        <p:spPr bwMode="auto">
          <a:xfrm>
            <a:off x="8072438" y="5286375"/>
            <a:ext cx="744537" cy="571500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5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km/h</a:t>
            </a:r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>
            <a:off x="4786313" y="5643563"/>
            <a:ext cx="2857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179" name="Group 70"/>
          <p:cNvGrpSpPr>
            <a:grpSpLocks/>
          </p:cNvGrpSpPr>
          <p:nvPr/>
        </p:nvGrpSpPr>
        <p:grpSpPr bwMode="auto">
          <a:xfrm>
            <a:off x="214313" y="2071688"/>
            <a:ext cx="2339975" cy="1022350"/>
            <a:chOff x="2295" y="1434"/>
            <a:chExt cx="1474" cy="644"/>
          </a:xfrm>
        </p:grpSpPr>
        <p:sp>
          <p:nvSpPr>
            <p:cNvPr id="7195" name="Text Box 68"/>
            <p:cNvSpPr txBox="1">
              <a:spLocks noChangeArrowheads="1"/>
            </p:cNvSpPr>
            <p:nvPr/>
          </p:nvSpPr>
          <p:spPr bwMode="auto">
            <a:xfrm>
              <a:off x="2295" y="1884"/>
              <a:ext cx="147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sr-Latn-RS" sz="1400"/>
                <a:t>Traka za merenje </a:t>
              </a:r>
              <a:r>
                <a:rPr lang="pt-PT" sz="1400"/>
                <a:t>20-50 m</a:t>
              </a:r>
            </a:p>
          </p:txBody>
        </p:sp>
        <p:pic>
          <p:nvPicPr>
            <p:cNvPr id="7196" name="Picture 6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1434"/>
              <a:ext cx="418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180" name="Group 71"/>
          <p:cNvGrpSpPr>
            <a:grpSpLocks/>
          </p:cNvGrpSpPr>
          <p:nvPr/>
        </p:nvGrpSpPr>
        <p:grpSpPr bwMode="auto">
          <a:xfrm>
            <a:off x="2357438" y="2000250"/>
            <a:ext cx="1449387" cy="1079500"/>
            <a:chOff x="1338" y="890"/>
            <a:chExt cx="1613" cy="1145"/>
          </a:xfrm>
        </p:grpSpPr>
        <p:pic>
          <p:nvPicPr>
            <p:cNvPr id="7193" name="Picture 72" descr="MCj03383820000[1]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" y="890"/>
              <a:ext cx="802" cy="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73"/>
            <p:cNvSpPr txBox="1">
              <a:spLocks noChangeArrowheads="1"/>
            </p:cNvSpPr>
            <p:nvPr/>
          </p:nvSpPr>
          <p:spPr bwMode="auto">
            <a:xfrm>
              <a:off x="1974" y="890"/>
              <a:ext cx="977" cy="3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Stubići</a:t>
              </a:r>
              <a:endParaRPr lang="en-US" sz="1400"/>
            </a:p>
          </p:txBody>
        </p:sp>
      </p:grpSp>
      <p:grpSp>
        <p:nvGrpSpPr>
          <p:cNvPr id="7181" name="Group 74"/>
          <p:cNvGrpSpPr>
            <a:grpSpLocks/>
          </p:cNvGrpSpPr>
          <p:nvPr/>
        </p:nvGrpSpPr>
        <p:grpSpPr bwMode="auto">
          <a:xfrm>
            <a:off x="4286250" y="1928813"/>
            <a:ext cx="2071688" cy="1068387"/>
            <a:chOff x="385" y="2115"/>
            <a:chExt cx="2235" cy="1178"/>
          </a:xfrm>
        </p:grpSpPr>
        <p:pic>
          <p:nvPicPr>
            <p:cNvPr id="7191" name="Picture 75" descr="MPj0439393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341"/>
              <a:ext cx="848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2" name="Text Box 76"/>
            <p:cNvSpPr txBox="1">
              <a:spLocks noChangeArrowheads="1"/>
            </p:cNvSpPr>
            <p:nvPr/>
          </p:nvSpPr>
          <p:spPr bwMode="auto">
            <a:xfrm>
              <a:off x="616" y="2115"/>
              <a:ext cx="200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Sveska za beleške</a:t>
              </a:r>
              <a:endParaRPr lang="pt-PT" sz="1400"/>
            </a:p>
          </p:txBody>
        </p:sp>
      </p:grpSp>
      <p:grpSp>
        <p:nvGrpSpPr>
          <p:cNvPr id="7182" name="Group 77"/>
          <p:cNvGrpSpPr>
            <a:grpSpLocks/>
          </p:cNvGrpSpPr>
          <p:nvPr/>
        </p:nvGrpSpPr>
        <p:grpSpPr bwMode="auto">
          <a:xfrm>
            <a:off x="1214438" y="1857375"/>
            <a:ext cx="1150937" cy="808038"/>
            <a:chOff x="1565" y="2251"/>
            <a:chExt cx="1036" cy="900"/>
          </a:xfrm>
        </p:grpSpPr>
        <p:pic>
          <p:nvPicPr>
            <p:cNvPr id="7189" name="Picture 78" descr="MCj03121660000[1]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2251"/>
              <a:ext cx="611" cy="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0" name="Text Box 79"/>
            <p:cNvSpPr txBox="1">
              <a:spLocks noChangeArrowheads="1"/>
            </p:cNvSpPr>
            <p:nvPr/>
          </p:nvSpPr>
          <p:spPr bwMode="auto">
            <a:xfrm>
              <a:off x="1694" y="2808"/>
              <a:ext cx="907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Štoperica</a:t>
              </a:r>
              <a:endParaRPr lang="en-US" sz="1400"/>
            </a:p>
          </p:txBody>
        </p:sp>
      </p:grpSp>
      <p:grpSp>
        <p:nvGrpSpPr>
          <p:cNvPr id="7183" name="Group 80"/>
          <p:cNvGrpSpPr>
            <a:grpSpLocks/>
          </p:cNvGrpSpPr>
          <p:nvPr/>
        </p:nvGrpSpPr>
        <p:grpSpPr bwMode="auto">
          <a:xfrm>
            <a:off x="3214688" y="2286000"/>
            <a:ext cx="1071562" cy="808038"/>
            <a:chOff x="4287" y="2341"/>
            <a:chExt cx="1350" cy="929"/>
          </a:xfrm>
        </p:grpSpPr>
        <p:pic>
          <p:nvPicPr>
            <p:cNvPr id="7187" name="Picture 81" descr="MCj04395930000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2341"/>
              <a:ext cx="985" cy="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8" name="Text Box 82"/>
            <p:cNvSpPr txBox="1">
              <a:spLocks noChangeArrowheads="1"/>
            </p:cNvSpPr>
            <p:nvPr/>
          </p:nvSpPr>
          <p:spPr bwMode="auto">
            <a:xfrm>
              <a:off x="4287" y="2916"/>
              <a:ext cx="1350" cy="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Digitron</a:t>
              </a:r>
              <a:endParaRPr lang="en-US" sz="1400"/>
            </a:p>
          </p:txBody>
        </p:sp>
      </p:grpSp>
      <p:sp>
        <p:nvSpPr>
          <p:cNvPr id="36" name="Foliennummernplatzhalt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4D0E7-0603-4C67-B3B3-0038AF288503}" type="slidenum">
              <a:rPr lang="pt-PT"/>
              <a:pPr>
                <a:defRPr/>
              </a:pPr>
              <a:t>6</a:t>
            </a:fld>
            <a:endParaRPr lang="pt-PT" dirty="0"/>
          </a:p>
        </p:txBody>
      </p:sp>
      <p:pic>
        <p:nvPicPr>
          <p:cNvPr id="29" name="Grafik 32" descr="Bild2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6313" y="2643188"/>
            <a:ext cx="4157662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32" name="Rectangle 31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33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4911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250825" y="2786063"/>
            <a:ext cx="8785225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2400" dirty="0"/>
              <a:t>Postoje dve metode za određivanje protoka tečnosti kroz dizne</a:t>
            </a:r>
            <a:r>
              <a:rPr lang="en-US" sz="2400" dirty="0"/>
              <a:t>:</a:t>
            </a:r>
          </a:p>
          <a:p>
            <a:pPr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1. </a:t>
            </a:r>
            <a:r>
              <a:rPr lang="sr-Latn-RS" sz="2400" b="1" dirty="0" smtClean="0">
                <a:solidFill>
                  <a:schemeClr val="tx2"/>
                </a:solidFill>
              </a:rPr>
              <a:t>Precizna </a:t>
            </a:r>
            <a:r>
              <a:rPr lang="sr-Latn-RS" sz="2400" b="1" dirty="0">
                <a:solidFill>
                  <a:schemeClr val="tx2"/>
                </a:solidFill>
              </a:rPr>
              <a:t>metoda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sr-Latn-RS" sz="2400" b="1" dirty="0">
                <a:solidFill>
                  <a:schemeClr val="tx2"/>
                </a:solidFill>
              </a:rPr>
              <a:t>Merenje tečnosti koja prolazi kroz pojedinačne </a:t>
            </a:r>
            <a:r>
              <a:rPr lang="sr-Latn-RS" sz="2400" b="1" dirty="0" smtClean="0">
                <a:solidFill>
                  <a:schemeClr val="tx2"/>
                </a:solidFill>
              </a:rPr>
              <a:t>dizne u toku 1 min.</a:t>
            </a:r>
            <a:endParaRPr lang="en-US" sz="2400" b="1" dirty="0">
              <a:solidFill>
                <a:schemeClr val="tx2"/>
              </a:solidFill>
            </a:endParaRPr>
          </a:p>
          <a:p>
            <a:pPr eaLnBrk="1" hangingPunct="1">
              <a:spcBef>
                <a:spcPts val="1200"/>
              </a:spcBef>
              <a:buFont typeface="Arial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2. </a:t>
            </a:r>
            <a:r>
              <a:rPr lang="sr-Latn-RS" sz="2400" b="1" dirty="0" smtClean="0">
                <a:solidFill>
                  <a:schemeClr val="tx2"/>
                </a:solidFill>
              </a:rPr>
              <a:t>Dobra </a:t>
            </a:r>
            <a:r>
              <a:rPr lang="sr-Latn-RS" sz="2400" b="1" dirty="0">
                <a:solidFill>
                  <a:schemeClr val="tx2"/>
                </a:solidFill>
              </a:rPr>
              <a:t>procena</a:t>
            </a:r>
            <a:r>
              <a:rPr lang="en-US" sz="2400" b="1" dirty="0">
                <a:solidFill>
                  <a:schemeClr val="tx2"/>
                </a:solidFill>
              </a:rPr>
              <a:t>: </a:t>
            </a:r>
            <a:r>
              <a:rPr lang="sr-Latn-RS" sz="2400" b="1" dirty="0">
                <a:solidFill>
                  <a:schemeClr val="tx2"/>
                </a:solidFill>
              </a:rPr>
              <a:t>Merenje količine tečnosti koja izađe iz rezervoara u toku </a:t>
            </a:r>
            <a:r>
              <a:rPr lang="sr-Latn-RS" sz="2400" b="1" dirty="0" smtClean="0">
                <a:solidFill>
                  <a:schemeClr val="tx2"/>
                </a:solidFill>
              </a:rPr>
              <a:t>5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>
                <a:solidFill>
                  <a:schemeClr val="tx2"/>
                </a:solidFill>
              </a:rPr>
              <a:t>min.</a:t>
            </a:r>
            <a:endParaRPr lang="en-US" sz="2400" b="1" dirty="0"/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endParaRPr lang="en-US" sz="1400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07FBC7-1891-4134-A625-D529F068C151}" type="slidenum">
              <a:rPr lang="pt-PT"/>
              <a:pPr>
                <a:defRPr/>
              </a:pPr>
              <a:t>7</a:t>
            </a:fld>
            <a:endParaRPr lang="pt-PT" dirty="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42988" y="1500188"/>
            <a:ext cx="7124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RS" sz="2400" dirty="0"/>
              <a:t>Kalibracija protoka tečnosti / rastvora kroz dizne</a:t>
            </a:r>
            <a:endParaRPr lang="en-GB" sz="2400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404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6" name="Rectangle 2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34422-8BD7-43EB-8587-A9EC1187A477}" type="slidenum">
              <a:rPr lang="pt-PT"/>
              <a:pPr>
                <a:defRPr/>
              </a:pPr>
              <a:t>8</a:t>
            </a:fld>
            <a:endParaRPr lang="pt-PT" dirty="0"/>
          </a:p>
        </p:txBody>
      </p:sp>
      <p:grpSp>
        <p:nvGrpSpPr>
          <p:cNvPr id="9220" name="Group 83"/>
          <p:cNvGrpSpPr>
            <a:grpSpLocks/>
          </p:cNvGrpSpPr>
          <p:nvPr/>
        </p:nvGrpSpPr>
        <p:grpSpPr bwMode="auto">
          <a:xfrm>
            <a:off x="2154238" y="1939925"/>
            <a:ext cx="2127250" cy="946150"/>
            <a:chOff x="1865" y="1207"/>
            <a:chExt cx="1925" cy="1071"/>
          </a:xfrm>
        </p:grpSpPr>
        <p:pic>
          <p:nvPicPr>
            <p:cNvPr id="9241" name="Picture 8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1207"/>
              <a:ext cx="903" cy="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2" name="Text Box 85"/>
            <p:cNvSpPr txBox="1">
              <a:spLocks noChangeArrowheads="1"/>
            </p:cNvSpPr>
            <p:nvPr/>
          </p:nvSpPr>
          <p:spPr bwMode="auto">
            <a:xfrm>
              <a:off x="1865" y="1930"/>
              <a:ext cx="1925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Posude za merenje </a:t>
              </a:r>
              <a:r>
                <a:rPr lang="en-US" sz="1400"/>
                <a:t>2 L</a:t>
              </a:r>
            </a:p>
          </p:txBody>
        </p:sp>
      </p:grpSp>
      <p:sp>
        <p:nvSpPr>
          <p:cNvPr id="9221" name="Text Box 103"/>
          <p:cNvSpPr txBox="1">
            <a:spLocks noChangeArrowheads="1"/>
          </p:cNvSpPr>
          <p:nvPr/>
        </p:nvSpPr>
        <p:spPr bwMode="auto">
          <a:xfrm>
            <a:off x="4143375" y="2571750"/>
            <a:ext cx="3203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r-Latn-RS" sz="1400" dirty="0"/>
              <a:t>Creva</a:t>
            </a:r>
            <a:r>
              <a:rPr lang="en-US" sz="1400" dirty="0"/>
              <a:t> 30 cm</a:t>
            </a:r>
          </a:p>
          <a:p>
            <a:pPr eaLnBrk="1" hangingPunct="1"/>
            <a:r>
              <a:rPr lang="en-US" sz="1400" dirty="0"/>
              <a:t>(</a:t>
            </a:r>
            <a:r>
              <a:rPr lang="sr-Latn-RS" sz="1400" dirty="0" smtClean="0"/>
              <a:t>Prema </a:t>
            </a:r>
            <a:r>
              <a:rPr lang="sr-Latn-RS" sz="1400" dirty="0"/>
              <a:t>broju dizni</a:t>
            </a:r>
            <a:r>
              <a:rPr lang="en-US" sz="1400" dirty="0"/>
              <a:t>)</a:t>
            </a:r>
          </a:p>
        </p:txBody>
      </p:sp>
      <p:pic>
        <p:nvPicPr>
          <p:cNvPr id="9222" name="Picture 112" descr="mangueira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928813"/>
            <a:ext cx="654050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Group 95"/>
          <p:cNvGrpSpPr>
            <a:grpSpLocks/>
          </p:cNvGrpSpPr>
          <p:nvPr/>
        </p:nvGrpSpPr>
        <p:grpSpPr bwMode="auto">
          <a:xfrm>
            <a:off x="5357813" y="1928813"/>
            <a:ext cx="1333500" cy="877887"/>
            <a:chOff x="1565" y="2251"/>
            <a:chExt cx="1155" cy="849"/>
          </a:xfrm>
        </p:grpSpPr>
        <p:pic>
          <p:nvPicPr>
            <p:cNvPr id="9239" name="Picture 96" descr="MCj03121660000[1]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2251"/>
              <a:ext cx="611" cy="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0" name="Text Box 97"/>
            <p:cNvSpPr txBox="1">
              <a:spLocks noChangeArrowheads="1"/>
            </p:cNvSpPr>
            <p:nvPr/>
          </p:nvSpPr>
          <p:spPr bwMode="auto">
            <a:xfrm>
              <a:off x="1813" y="2803"/>
              <a:ext cx="907" cy="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Štoperica</a:t>
              </a:r>
              <a:endParaRPr lang="en-US" sz="1400"/>
            </a:p>
          </p:txBody>
        </p:sp>
      </p:grpSp>
      <p:grpSp>
        <p:nvGrpSpPr>
          <p:cNvPr id="9224" name="Group 121"/>
          <p:cNvGrpSpPr>
            <a:grpSpLocks/>
          </p:cNvGrpSpPr>
          <p:nvPr/>
        </p:nvGrpSpPr>
        <p:grpSpPr bwMode="auto">
          <a:xfrm>
            <a:off x="8001000" y="1928813"/>
            <a:ext cx="1143000" cy="1285875"/>
            <a:chOff x="385" y="2095"/>
            <a:chExt cx="1517" cy="1198"/>
          </a:xfrm>
        </p:grpSpPr>
        <p:pic>
          <p:nvPicPr>
            <p:cNvPr id="9237" name="Picture 118" descr="MPj04393930000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2341"/>
              <a:ext cx="848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8" name="Text Box 119"/>
            <p:cNvSpPr txBox="1">
              <a:spLocks noChangeArrowheads="1"/>
            </p:cNvSpPr>
            <p:nvPr/>
          </p:nvSpPr>
          <p:spPr bwMode="auto">
            <a:xfrm>
              <a:off x="435" y="2095"/>
              <a:ext cx="1467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Sveska</a:t>
              </a:r>
              <a:endParaRPr lang="pt-PT" sz="1400"/>
            </a:p>
          </p:txBody>
        </p:sp>
      </p:grpSp>
      <p:grpSp>
        <p:nvGrpSpPr>
          <p:cNvPr id="9225" name="Group 89"/>
          <p:cNvGrpSpPr>
            <a:grpSpLocks/>
          </p:cNvGrpSpPr>
          <p:nvPr/>
        </p:nvGrpSpPr>
        <p:grpSpPr bwMode="auto">
          <a:xfrm>
            <a:off x="6357938" y="1928813"/>
            <a:ext cx="1676400" cy="808037"/>
            <a:chOff x="4422" y="2341"/>
            <a:chExt cx="1551" cy="766"/>
          </a:xfrm>
        </p:grpSpPr>
        <p:pic>
          <p:nvPicPr>
            <p:cNvPr id="9235" name="Picture 90" descr="MCj04395930000[1]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" y="2341"/>
              <a:ext cx="985" cy="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6" name="Text Box 91"/>
            <p:cNvSpPr txBox="1">
              <a:spLocks noChangeArrowheads="1"/>
            </p:cNvSpPr>
            <p:nvPr/>
          </p:nvSpPr>
          <p:spPr bwMode="auto">
            <a:xfrm>
              <a:off x="4885" y="2815"/>
              <a:ext cx="1088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RS" sz="1400"/>
                <a:t>Digitron</a:t>
              </a:r>
              <a:endParaRPr lang="en-US" sz="1400"/>
            </a:p>
          </p:txBody>
        </p:sp>
      </p:grp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938213" y="1500188"/>
            <a:ext cx="7500937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2400" dirty="0" smtClean="0"/>
              <a:t>1. </a:t>
            </a:r>
            <a:r>
              <a:rPr lang="sr-Latn-RS" sz="2400" dirty="0" smtClean="0"/>
              <a:t>Merenje </a:t>
            </a:r>
            <a:r>
              <a:rPr lang="sr-Latn-RS" sz="2400" dirty="0"/>
              <a:t>količine rastvora kroz dizne u toku </a:t>
            </a:r>
            <a:r>
              <a:rPr lang="en-GB" sz="2400" dirty="0"/>
              <a:t>1 min.</a:t>
            </a:r>
          </a:p>
        </p:txBody>
      </p:sp>
      <p:sp>
        <p:nvSpPr>
          <p:cNvPr id="9228" name="Text Box 9"/>
          <p:cNvSpPr txBox="1">
            <a:spLocks noChangeArrowheads="1"/>
          </p:cNvSpPr>
          <p:nvPr/>
        </p:nvSpPr>
        <p:spPr bwMode="auto">
          <a:xfrm>
            <a:off x="214313" y="3786188"/>
            <a:ext cx="3557740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Koristiti isti broj obrtaja pumpe kao u prethodnom </a:t>
            </a:r>
            <a:r>
              <a:rPr lang="sr-Latn-RS" sz="1600" dirty="0" smtClean="0"/>
              <a:t>test</a:t>
            </a:r>
            <a:r>
              <a:rPr lang="en-US" sz="1600" dirty="0" smtClean="0"/>
              <a:t>u</a:t>
            </a:r>
            <a:r>
              <a:rPr lang="sr-Latn-RS" sz="1600" dirty="0" smtClean="0"/>
              <a:t> </a:t>
            </a:r>
            <a:r>
              <a:rPr lang="sr-Latn-RS" sz="1600" dirty="0"/>
              <a:t>određivanja brzine.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Otvoriti glavni ventil na prskalici.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Prikupljati vodu u posude za merenje, preko creva na diznama, tokom 1 min.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Zabeležiti količinu tečnosti iz svake posude, tj. svake dizne.</a:t>
            </a:r>
            <a:endParaRPr lang="en-US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Izračunati prosečni prosek po dizni </a:t>
            </a:r>
            <a:r>
              <a:rPr lang="en-US" sz="1600" dirty="0"/>
              <a:t>(L/min)</a:t>
            </a:r>
          </a:p>
        </p:txBody>
      </p:sp>
      <p:graphicFrame>
        <p:nvGraphicFramePr>
          <p:cNvPr id="29" name="Group 10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956190"/>
              </p:ext>
            </p:extLst>
          </p:nvPr>
        </p:nvGraphicFramePr>
        <p:xfrm>
          <a:off x="6858000" y="2786063"/>
          <a:ext cx="1993918" cy="3657600"/>
        </p:xfrm>
        <a:graphic>
          <a:graphicData uri="http://schemas.openxmlformats.org/drawingml/2006/table">
            <a:tbl>
              <a:tblPr/>
              <a:tblGrid>
                <a:gridCol w="691812"/>
                <a:gridCol w="651053"/>
                <a:gridCol w="651053"/>
              </a:tblGrid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Dizna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DESNO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lowest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II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 min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dizni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90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L/min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L/ min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diizni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Textfeld 22"/>
          <p:cNvSpPr txBox="1"/>
          <p:nvPr/>
        </p:nvSpPr>
        <p:spPr>
          <a:xfrm>
            <a:off x="6858000" y="3429000"/>
            <a:ext cx="2000250" cy="183127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RS" sz="1200" dirty="0"/>
              <a:t>Za ujednačen protok</a:t>
            </a:r>
            <a:r>
              <a:rPr lang="en-GB" sz="1200" dirty="0"/>
              <a:t>, </a:t>
            </a:r>
            <a:r>
              <a:rPr lang="sr-Latn-RS" sz="1200" dirty="0"/>
              <a:t>varijacije između dizni ne sme biti veća od </a:t>
            </a:r>
            <a:r>
              <a:rPr lang="en-GB" sz="1200" dirty="0"/>
              <a:t>5% </a:t>
            </a:r>
            <a:r>
              <a:rPr lang="sr-Latn-RS" sz="1200" dirty="0"/>
              <a:t>od prosečnog protoka.</a:t>
            </a:r>
            <a:endParaRPr lang="en-GB" sz="1200" dirty="0"/>
          </a:p>
          <a:p>
            <a:pPr>
              <a:defRPr/>
            </a:pPr>
            <a:r>
              <a:rPr lang="sr-Latn-RS" sz="1200" dirty="0"/>
              <a:t>Dizne koje imaju varijaciju veće od </a:t>
            </a:r>
            <a:r>
              <a:rPr lang="en-GB" sz="1200" dirty="0"/>
              <a:t>5% </a:t>
            </a:r>
            <a:r>
              <a:rPr lang="sr-Latn-RS" sz="1200" dirty="0"/>
              <a:t>moraju da se očiste ili zamene, a nakon toga ceo postupak se ponavlja.</a:t>
            </a:r>
            <a:endParaRPr lang="en-GB" sz="1200" dirty="0"/>
          </a:p>
        </p:txBody>
      </p:sp>
      <p:pic>
        <p:nvPicPr>
          <p:cNvPr id="31" name="Grafik 27" descr="Calibration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635897" y="3622441"/>
            <a:ext cx="3099034" cy="228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Grafik 28" descr="Hose fixation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43718" y="1925638"/>
            <a:ext cx="132873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6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F86CF9-585F-48C8-8B48-29D32581BC11}" type="slidenum">
              <a:rPr lang="pt-PT"/>
              <a:pPr>
                <a:defRPr/>
              </a:pPr>
              <a:t>9</a:t>
            </a:fld>
            <a:endParaRPr lang="pt-PT" dirty="0"/>
          </a:p>
        </p:txBody>
      </p:sp>
      <p:sp>
        <p:nvSpPr>
          <p:cNvPr id="10245" name="Text Box 16"/>
          <p:cNvSpPr txBox="1">
            <a:spLocks noChangeArrowheads="1"/>
          </p:cNvSpPr>
          <p:nvPr/>
        </p:nvSpPr>
        <p:spPr bwMode="auto">
          <a:xfrm>
            <a:off x="0" y="1500188"/>
            <a:ext cx="914400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dirty="0" smtClean="0"/>
              <a:t>2. </a:t>
            </a:r>
            <a:r>
              <a:rPr lang="sr-Latn-RS" sz="2400" dirty="0" smtClean="0"/>
              <a:t>Merenje </a:t>
            </a:r>
            <a:r>
              <a:rPr lang="sr-Latn-RS" sz="2400" dirty="0"/>
              <a:t>količine tečnosti koja izađe iz rezervoara u toku </a:t>
            </a:r>
            <a:r>
              <a:rPr lang="sr-Latn-RS" sz="2400" dirty="0" smtClean="0"/>
              <a:t>5</a:t>
            </a:r>
            <a:r>
              <a:rPr lang="en-GB" sz="2400" dirty="0" smtClean="0"/>
              <a:t> </a:t>
            </a:r>
            <a:r>
              <a:rPr lang="en-GB" sz="2400" dirty="0"/>
              <a:t>min.</a:t>
            </a:r>
          </a:p>
        </p:txBody>
      </p:sp>
      <p:sp>
        <p:nvSpPr>
          <p:cNvPr id="10246" name="Text 273"/>
          <p:cNvSpPr txBox="1">
            <a:spLocks noChangeArrowheads="1"/>
          </p:cNvSpPr>
          <p:nvPr/>
        </p:nvSpPr>
        <p:spPr bwMode="auto">
          <a:xfrm>
            <a:off x="4714875" y="4857750"/>
            <a:ext cx="1606550" cy="630238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Dopunjena količina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80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sr-Latn-RS" sz="1400" b="1" dirty="0">
                <a:solidFill>
                  <a:srgbClr val="FF0000"/>
                </a:solidFill>
              </a:rPr>
              <a:t>L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0247" name="Text 273"/>
          <p:cNvSpPr txBox="1">
            <a:spLocks noChangeArrowheads="1"/>
          </p:cNvSpPr>
          <p:nvPr/>
        </p:nvSpPr>
        <p:spPr bwMode="auto">
          <a:xfrm>
            <a:off x="3857625" y="5643563"/>
            <a:ext cx="1749425" cy="6302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Vreme prskanja „na </a:t>
            </a:r>
            <a:r>
              <a:rPr lang="sr-Latn-RS" sz="1400" b="1" dirty="0" smtClean="0">
                <a:solidFill>
                  <a:srgbClr val="000000"/>
                </a:solidFill>
              </a:rPr>
              <a:t>prazno“</a:t>
            </a:r>
          </a:p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5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min</a:t>
            </a:r>
          </a:p>
        </p:txBody>
      </p:sp>
      <p:sp>
        <p:nvSpPr>
          <p:cNvPr id="10248" name="Text 280"/>
          <p:cNvSpPr txBox="1">
            <a:spLocks noChangeArrowheads="1"/>
          </p:cNvSpPr>
          <p:nvPr/>
        </p:nvSpPr>
        <p:spPr bwMode="auto">
          <a:xfrm>
            <a:off x="7786688" y="5214938"/>
            <a:ext cx="1081087" cy="714375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 dirty="0" smtClean="0">
                <a:solidFill>
                  <a:srgbClr val="FF0000"/>
                </a:solidFill>
              </a:rPr>
              <a:t>1</a:t>
            </a:r>
            <a:r>
              <a:rPr lang="sr-Latn-RS" sz="1400" b="1" dirty="0" smtClean="0">
                <a:solidFill>
                  <a:srgbClr val="FF0000"/>
                </a:solidFill>
              </a:rPr>
              <a:t>,6</a:t>
            </a:r>
            <a:r>
              <a:rPr lang="en-US" sz="1400" b="1" dirty="0" smtClean="0">
                <a:solidFill>
                  <a:srgbClr val="00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L/min</a:t>
            </a:r>
          </a:p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po dizni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0249" name="Line 11"/>
          <p:cNvSpPr>
            <a:spLocks noChangeShapeType="1"/>
          </p:cNvSpPr>
          <p:nvPr/>
        </p:nvSpPr>
        <p:spPr bwMode="auto">
          <a:xfrm flipV="1">
            <a:off x="3857625" y="5572125"/>
            <a:ext cx="314325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Text 280"/>
          <p:cNvSpPr txBox="1">
            <a:spLocks noChangeArrowheads="1"/>
          </p:cNvSpPr>
          <p:nvPr/>
        </p:nvSpPr>
        <p:spPr bwMode="auto">
          <a:xfrm>
            <a:off x="5572125" y="5715000"/>
            <a:ext cx="34607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400" b="1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0251" name="Text 273"/>
          <p:cNvSpPr txBox="1">
            <a:spLocks noChangeArrowheads="1"/>
          </p:cNvSpPr>
          <p:nvPr/>
        </p:nvSpPr>
        <p:spPr bwMode="auto">
          <a:xfrm>
            <a:off x="5929313" y="5643563"/>
            <a:ext cx="1214437" cy="630237"/>
          </a:xfrm>
          <a:prstGeom prst="rect">
            <a:avLst/>
          </a:prstGeom>
          <a:solidFill>
            <a:srgbClr val="92D05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r-Latn-RS" sz="1400" b="1" dirty="0">
                <a:solidFill>
                  <a:srgbClr val="000000"/>
                </a:solidFill>
              </a:rPr>
              <a:t>Broj dizni</a:t>
            </a:r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sr-Latn-RS" sz="1400" b="1" dirty="0" smtClean="0">
                <a:solidFill>
                  <a:srgbClr val="FF0000"/>
                </a:solidFill>
              </a:rPr>
              <a:t>10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sr-Latn-RS" sz="1400" b="1" dirty="0">
                <a:solidFill>
                  <a:srgbClr val="FF0000"/>
                </a:solidFill>
              </a:rPr>
              <a:t>komada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0252" name="Text Box 15"/>
          <p:cNvSpPr txBox="1">
            <a:spLocks noChangeArrowheads="1"/>
          </p:cNvSpPr>
          <p:nvPr/>
        </p:nvSpPr>
        <p:spPr bwMode="auto">
          <a:xfrm>
            <a:off x="7143750" y="5357813"/>
            <a:ext cx="5064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/>
              <a:t>=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45329" y="2240868"/>
            <a:ext cx="1392478" cy="83099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r-Latn-RS" sz="1600" dirty="0"/>
              <a:t>Koraci</a:t>
            </a:r>
            <a:r>
              <a:rPr lang="en-GB" sz="1600" dirty="0"/>
              <a:t> 1-3: </a:t>
            </a:r>
            <a:r>
              <a:rPr lang="sr-Latn-RS" sz="1600" dirty="0"/>
              <a:t>Ne pomerati prskalicu </a:t>
            </a:r>
            <a:r>
              <a:rPr lang="en-GB" sz="1600" dirty="0"/>
              <a:t>!</a:t>
            </a:r>
          </a:p>
        </p:txBody>
      </p:sp>
      <p:pic>
        <p:nvPicPr>
          <p:cNvPr id="16" name="Picture 1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5466" y="1922423"/>
            <a:ext cx="6775404" cy="272749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0253" name="Textfeld 15"/>
          <p:cNvSpPr txBox="1">
            <a:spLocks noChangeArrowheads="1"/>
          </p:cNvSpPr>
          <p:nvPr/>
        </p:nvSpPr>
        <p:spPr bwMode="auto">
          <a:xfrm>
            <a:off x="214313" y="3394075"/>
            <a:ext cx="3571875" cy="314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Napuniti rezervoar sa vodom do tačno određenog nivoa, može i do vrha.</a:t>
            </a:r>
            <a:endParaRPr lang="en-GB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en-US" sz="1600" dirty="0" err="1" smtClean="0"/>
              <a:t>Uklju</a:t>
            </a:r>
            <a:r>
              <a:rPr lang="sr-Latn-RS" sz="1600" dirty="0" smtClean="0"/>
              <a:t>č</a:t>
            </a:r>
            <a:r>
              <a:rPr lang="en-US" sz="1600" dirty="0" err="1" smtClean="0"/>
              <a:t>iti</a:t>
            </a:r>
            <a:r>
              <a:rPr lang="en-US" sz="1600" dirty="0" smtClean="0"/>
              <a:t> </a:t>
            </a:r>
            <a:r>
              <a:rPr lang="sr-Latn-RS" sz="1600" dirty="0" smtClean="0"/>
              <a:t>pogon </a:t>
            </a:r>
            <a:r>
              <a:rPr lang="sr-Latn-RS" sz="1600" dirty="0"/>
              <a:t>pumpe.</a:t>
            </a:r>
            <a:endParaRPr lang="en-GB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Prskati na prazno, u mestu u toku </a:t>
            </a:r>
            <a:r>
              <a:rPr lang="sr-Latn-RS" sz="1600" dirty="0" smtClean="0"/>
              <a:t>5</a:t>
            </a:r>
            <a:r>
              <a:rPr lang="en-GB" sz="1600" dirty="0" smtClean="0"/>
              <a:t> </a:t>
            </a:r>
            <a:r>
              <a:rPr lang="en-GB" sz="1600" dirty="0"/>
              <a:t>min.; </a:t>
            </a:r>
            <a:r>
              <a:rPr lang="sr-Latn-RS" sz="1600" dirty="0"/>
              <a:t>Pritisak i broj obrtaja pumpe isto kao kod </a:t>
            </a:r>
            <a:r>
              <a:rPr lang="sr-Latn-RS" sz="1600" dirty="0" smtClean="0"/>
              <a:t>prskanja u </a:t>
            </a:r>
            <a:r>
              <a:rPr lang="sr-Latn-RS" sz="1600" dirty="0"/>
              <a:t>polju.</a:t>
            </a:r>
            <a:endParaRPr lang="en-GB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Dopuniti rezervoar vodom do prethodnog nivoa, pre prskanja, i zabeležiti ovu dopunjenu količinu.</a:t>
            </a:r>
            <a:endParaRPr lang="en-GB" sz="1600" dirty="0"/>
          </a:p>
          <a:p>
            <a:pPr eaLnBrk="1" hangingPunct="1">
              <a:spcAft>
                <a:spcPts val="200"/>
              </a:spcAft>
              <a:buFont typeface="Calibri" pitchFamily="34" charset="0"/>
              <a:buAutoNum type="arabicParenR"/>
            </a:pPr>
            <a:r>
              <a:rPr lang="sr-Latn-RS" sz="1600" dirty="0"/>
              <a:t>Izračunati protok po jednoj dizni.</a:t>
            </a:r>
            <a:endParaRPr lang="en-GB" sz="1600" dirty="0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942460" y="1071563"/>
            <a:ext cx="722522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US" sz="2800" dirty="0" err="1">
                <a:solidFill>
                  <a:schemeClr val="hlink"/>
                </a:solidFill>
              </a:rPr>
              <a:t>Kalibracija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 err="1" smtClean="0">
                <a:solidFill>
                  <a:schemeClr val="hlink"/>
                </a:solidFill>
              </a:rPr>
              <a:t>oro</a:t>
            </a:r>
            <a:r>
              <a:rPr lang="sr-Latn-RS" sz="2800" dirty="0" smtClean="0">
                <a:solidFill>
                  <a:schemeClr val="hlink"/>
                </a:solidFill>
              </a:rPr>
              <a:t>šivača u</a:t>
            </a:r>
            <a:r>
              <a:rPr lang="en-US" sz="2800" dirty="0" smtClean="0">
                <a:solidFill>
                  <a:schemeClr val="hlink"/>
                </a:solidFill>
              </a:rPr>
              <a:t> v</a:t>
            </a:r>
            <a:r>
              <a:rPr lang="sr-Latn-RS" sz="2800" dirty="0" smtClean="0">
                <a:solidFill>
                  <a:schemeClr val="hlink"/>
                </a:solidFill>
              </a:rPr>
              <a:t>oćarstvu</a:t>
            </a:r>
            <a:endParaRPr lang="en-US" sz="2800" dirty="0">
              <a:solidFill>
                <a:schemeClr val="hlink"/>
              </a:solidFill>
            </a:endParaRP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9" name="Rectangle 1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6051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CPA Powerpoint 4x3">
  <a:themeElements>
    <a:clrScheme name="ECP Colour theme">
      <a:dk1>
        <a:sysClr val="windowText" lastClr="000000"/>
      </a:dk1>
      <a:lt1>
        <a:sysClr val="window" lastClr="FFFFFF"/>
      </a:lt1>
      <a:dk2>
        <a:srgbClr val="551900"/>
      </a:dk2>
      <a:lt2>
        <a:srgbClr val="E1E1E1"/>
      </a:lt2>
      <a:accent1>
        <a:srgbClr val="86C2EB"/>
      </a:accent1>
      <a:accent2>
        <a:srgbClr val="ED1849"/>
      </a:accent2>
      <a:accent3>
        <a:srgbClr val="F8971D"/>
      </a:accent3>
      <a:accent4>
        <a:srgbClr val="FFDD00"/>
      </a:accent4>
      <a:accent5>
        <a:srgbClr val="6CB33F"/>
      </a:accent5>
      <a:accent6>
        <a:srgbClr val="009DDC"/>
      </a:accent6>
      <a:hlink>
        <a:srgbClr val="E1E1E1"/>
      </a:hlink>
      <a:folHlink>
        <a:srgbClr val="551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Calibration field sprayer (E_final)</Template>
  <TotalTime>273</TotalTime>
  <Words>2148</Words>
  <Application>Microsoft Office PowerPoint</Application>
  <PresentationFormat>On-screen Show (4:3)</PresentationFormat>
  <Paragraphs>445</Paragraphs>
  <Slides>25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Benutzerdefiniertes Design</vt:lpstr>
      <vt:lpstr>ECPA Powerpoint 4x3</vt:lpstr>
      <vt:lpstr>Kalibracija atomizera za primenu u zaštiti voćaka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DATURA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Luis Saramago</dc:creator>
  <cp:lastModifiedBy>Toshiba</cp:lastModifiedBy>
  <cp:revision>361</cp:revision>
  <dcterms:created xsi:type="dcterms:W3CDTF">2009-11-24T12:25:35Z</dcterms:created>
  <dcterms:modified xsi:type="dcterms:W3CDTF">2015-02-04T13:09:21Z</dcterms:modified>
</cp:coreProperties>
</file>