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3.xml" ContentType="application/vnd.openxmlformats-officedocument.presentationml.tags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674" r:id="rId2"/>
    <p:sldMasterId id="2147483686" r:id="rId3"/>
  </p:sldMasterIdLst>
  <p:notesMasterIdLst>
    <p:notesMasterId r:id="rId28"/>
  </p:notesMasterIdLst>
  <p:handoutMasterIdLst>
    <p:handoutMasterId r:id="rId29"/>
  </p:handoutMasterIdLst>
  <p:sldIdLst>
    <p:sldId id="321" r:id="rId4"/>
    <p:sldId id="322" r:id="rId5"/>
    <p:sldId id="323" r:id="rId6"/>
    <p:sldId id="324" r:id="rId7"/>
    <p:sldId id="336" r:id="rId8"/>
    <p:sldId id="366" r:id="rId9"/>
    <p:sldId id="367" r:id="rId10"/>
    <p:sldId id="368" r:id="rId11"/>
    <p:sldId id="369" r:id="rId12"/>
    <p:sldId id="337" r:id="rId13"/>
    <p:sldId id="342" r:id="rId14"/>
    <p:sldId id="344" r:id="rId15"/>
    <p:sldId id="346" r:id="rId16"/>
    <p:sldId id="360" r:id="rId17"/>
    <p:sldId id="353" r:id="rId18"/>
    <p:sldId id="354" r:id="rId19"/>
    <p:sldId id="355" r:id="rId20"/>
    <p:sldId id="357" r:id="rId21"/>
    <p:sldId id="359" r:id="rId22"/>
    <p:sldId id="358" r:id="rId23"/>
    <p:sldId id="362" r:id="rId24"/>
    <p:sldId id="365" r:id="rId25"/>
    <p:sldId id="370" r:id="rId26"/>
    <p:sldId id="319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FB25"/>
    <a:srgbClr val="FF3300"/>
    <a:srgbClr val="71B7B9"/>
    <a:srgbClr val="768FB4"/>
    <a:srgbClr val="0033CC"/>
    <a:srgbClr val="CC3399"/>
    <a:srgbClr val="CC00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019" autoAdjust="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0F39304-B96C-4B0F-87A8-D13DFD0CD851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9260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ABB4ED1-3A1B-4677-8A4E-D49AF95182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814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1A48D2-05E1-427F-86AE-0CBA5B27E11C}" type="slidenum">
              <a:rPr lang="de-CH" smtClean="0"/>
              <a:pPr>
                <a:defRPr/>
              </a:pPr>
              <a:t>6</a:t>
            </a:fld>
            <a:endParaRPr lang="de-CH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fld id="{F5CA7E9F-9A60-426F-8320-584168CE643A}" type="datetime1">
              <a:rPr lang="en-GB" smtClean="0"/>
              <a:pPr/>
              <a:t>04/02/2015</a:t>
            </a:fld>
            <a:endParaRPr lang="en-GB" smtClean="0"/>
          </a:p>
        </p:txBody>
      </p:sp>
      <p:sp>
        <p:nvSpPr>
          <p:cNvPr id="79875" name="doc id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de-DE" smtClean="0"/>
              <a:t>va-</a:t>
            </a:r>
          </a:p>
        </p:txBody>
      </p:sp>
      <p:sp>
        <p:nvSpPr>
          <p:cNvPr id="79876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DE4DEB7-9C3A-4613-894D-56436203FDC9}" type="slidenum">
              <a:rPr lang="en-GB" smtClean="0"/>
              <a:pPr/>
              <a:t>14</a:t>
            </a:fld>
            <a:endParaRPr lang="en-GB" smtClean="0"/>
          </a:p>
        </p:txBody>
      </p:sp>
      <p:sp>
        <p:nvSpPr>
          <p:cNvPr id="798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F78C1093-8B94-4DC9-B67D-18C1F19CEE89}" type="datetime1">
              <a:rPr lang="en-GB"/>
              <a:pPr/>
              <a:t>04/02/2015</a:t>
            </a:fld>
            <a:endParaRPr lang="en-GB"/>
          </a:p>
        </p:txBody>
      </p:sp>
      <p:sp>
        <p:nvSpPr>
          <p:cNvPr id="80899" name="doc id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de-DE"/>
              <a:t>va-</a:t>
            </a:r>
          </a:p>
        </p:txBody>
      </p:sp>
      <p:sp>
        <p:nvSpPr>
          <p:cNvPr id="8090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40D262-60A9-417B-A285-26F6F735E609}" type="slidenum">
              <a:rPr lang="en-GB"/>
              <a:pPr/>
              <a:t>15</a:t>
            </a:fld>
            <a:endParaRPr lang="en-GB"/>
          </a:p>
        </p:txBody>
      </p:sp>
      <p:sp>
        <p:nvSpPr>
          <p:cNvPr id="809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CH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43F6C48-4218-428F-AC48-06A3692B1CB9}" type="slidenum">
              <a:rPr lang="de-CH" smtClean="0"/>
              <a:pPr/>
              <a:t>17</a:t>
            </a:fld>
            <a:endParaRPr lang="de-CH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BAA80643-1F05-48B4-AAD7-E02DFB4FC5C9}" type="datetime1">
              <a:rPr lang="en-GB" smtClean="0"/>
              <a:pPr/>
              <a:t>04/02/2015</a:t>
            </a:fld>
            <a:endParaRPr lang="en-GB" smtClean="0"/>
          </a:p>
        </p:txBody>
      </p:sp>
      <p:sp>
        <p:nvSpPr>
          <p:cNvPr id="87043" name="doc id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de-DE" smtClean="0"/>
              <a:t>va-</a:t>
            </a:r>
          </a:p>
        </p:txBody>
      </p:sp>
      <p:sp>
        <p:nvSpPr>
          <p:cNvPr id="8704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D52951-728A-43F9-B242-0FB31084E1B2}" type="slidenum">
              <a:rPr lang="en-GB" smtClean="0"/>
              <a:pPr/>
              <a:t>18</a:t>
            </a:fld>
            <a:endParaRPr lang="en-GB" smtClean="0"/>
          </a:p>
        </p:txBody>
      </p:sp>
      <p:sp>
        <p:nvSpPr>
          <p:cNvPr id="870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FB3E967-3B08-4119-BF68-488AE45CADC8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93813" y="798513"/>
            <a:ext cx="4270375" cy="32035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507" y="4345374"/>
            <a:ext cx="5028987" cy="3851183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n-GB" b="1" dirty="0" smtClean="0">
                <a:cs typeface="Times New Roman" pitchFamily="18" charset="0"/>
              </a:rPr>
              <a:t>Nozzles should be labelled providing useful and important information to the user. Different nozzle producers use their own system, but labelling should indicate:</a:t>
            </a:r>
          </a:p>
          <a:p>
            <a:pPr algn="just">
              <a:buFontTx/>
              <a:buChar char="-"/>
            </a:pPr>
            <a:r>
              <a:rPr lang="en-GB" b="1" dirty="0" smtClean="0">
                <a:cs typeface="Times New Roman" pitchFamily="18" charset="0"/>
              </a:rPr>
              <a:t>Producer</a:t>
            </a:r>
          </a:p>
          <a:p>
            <a:pPr algn="just">
              <a:buFontTx/>
              <a:buChar char="-"/>
            </a:pPr>
            <a:r>
              <a:rPr lang="en-GB" b="1" dirty="0" smtClean="0">
                <a:cs typeface="Times New Roman" pitchFamily="18" charset="0"/>
              </a:rPr>
              <a:t>Flow rate (at standardised pressure)</a:t>
            </a:r>
          </a:p>
          <a:p>
            <a:pPr algn="just">
              <a:buFontTx/>
              <a:buChar char="-"/>
            </a:pPr>
            <a:r>
              <a:rPr lang="en-GB" b="1" dirty="0" smtClean="0">
                <a:cs typeface="Times New Roman" pitchFamily="18" charset="0"/>
              </a:rPr>
              <a:t>Spray angle (at standardised pressure) </a:t>
            </a:r>
          </a:p>
          <a:p>
            <a:pPr algn="just"/>
            <a:r>
              <a:rPr lang="en-GB" b="1" dirty="0" smtClean="0">
                <a:cs typeface="Times New Roman" pitchFamily="18" charset="0"/>
              </a:rPr>
              <a:t>Additionally information may include the nozzle type, material etc.</a:t>
            </a:r>
          </a:p>
          <a:p>
            <a:pPr algn="just"/>
            <a:endParaRPr lang="en-GB" b="1" dirty="0" smtClean="0">
              <a:cs typeface="Times New Roman" pitchFamily="18" charset="0"/>
            </a:endParaRPr>
          </a:p>
          <a:p>
            <a:pPr algn="just"/>
            <a:r>
              <a:rPr lang="en-GB" b="1" dirty="0" smtClean="0">
                <a:cs typeface="Times New Roman" pitchFamily="18" charset="0"/>
              </a:rPr>
              <a:t>Flow rate data are of great use for checking on the nozzles condition. A worn out nozzle would deliver higher flow rates than indicated when operated at the standardised pressure. Also a mounted pressure gauges can be checked using brand new nozzles of a producer of repute. </a:t>
            </a:r>
          </a:p>
          <a:p>
            <a:pPr algn="just"/>
            <a:r>
              <a:rPr lang="en-GB" b="1" dirty="0" smtClean="0">
                <a:cs typeface="Times New Roman" pitchFamily="18" charset="0"/>
              </a:rPr>
              <a:t>Concerning the spray volume it is recommended to carry out a proper calibration. Of course, the flow rate figure allows to calculate the spray volume as well.</a:t>
            </a:r>
          </a:p>
          <a:p>
            <a:pPr algn="just"/>
            <a:r>
              <a:rPr lang="en-GB" b="1" dirty="0" smtClean="0">
                <a:cs typeface="Times New Roman" pitchFamily="18" charset="0"/>
              </a:rPr>
              <a:t>Unfortunately not all nozzles are labelled. In this case calibration and a check on the spray pattern is highly indicated.</a:t>
            </a:r>
          </a:p>
          <a:p>
            <a:pPr algn="just"/>
            <a:endParaRPr lang="en-GB" b="1" dirty="0" smtClean="0"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508" y="4343913"/>
            <a:ext cx="5028986" cy="4114361"/>
          </a:xfrm>
          <a:noFill/>
        </p:spPr>
        <p:txBody>
          <a:bodyPr wrap="square" lIns="92702" tIns="46351" rIns="92702" bIns="46351" numCol="1" anchor="t" anchorCtr="0" compatLnSpc="1">
            <a:prstTxWarp prst="textNoShape">
              <a:avLst/>
            </a:prstTxWarp>
          </a:bodyPr>
          <a:lstStyle/>
          <a:p>
            <a:r>
              <a:rPr lang="en-US" sz="1000" b="1" dirty="0" smtClean="0">
                <a:latin typeface="Arial" charset="0"/>
                <a:cs typeface="Arial" charset="0"/>
              </a:rPr>
              <a:t/>
            </a:r>
            <a:br>
              <a:rPr lang="en-US" sz="1000" b="1" dirty="0" smtClean="0">
                <a:latin typeface="Arial" charset="0"/>
                <a:cs typeface="Arial" charset="0"/>
              </a:rPr>
            </a:br>
            <a:endParaRPr lang="en-GB" sz="1000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3BB581-2E89-44BB-B487-393A8FC0510A}" type="slidenum">
              <a:rPr lang="pt-PT" smtClean="0"/>
              <a:pPr>
                <a:defRPr/>
              </a:pPr>
              <a:t>‹#›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C86714-A381-42A5-87DB-FACB0B9C9E65}" type="slidenum">
              <a:rPr lang="pt-PT" smtClean="0"/>
              <a:pPr>
                <a:defRPr/>
              </a:pPr>
              <a:t>‹#›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7F3F9F-0527-467C-A9A8-B357912C6703}" type="slidenum">
              <a:rPr lang="pt-PT" smtClean="0"/>
              <a:pPr>
                <a:defRPr/>
              </a:pPr>
              <a:t>‹#›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owerpoint_land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915035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5927725"/>
            <a:ext cx="7199313" cy="360363"/>
          </a:xfrm>
        </p:spPr>
        <p:txBody>
          <a:bodyPr wrap="none"/>
          <a:lstStyle>
            <a:lvl1pPr marL="0" indent="0">
              <a:buFont typeface="Arial" charset="0"/>
              <a:buNone/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687388" y="4035425"/>
            <a:ext cx="7197725" cy="422275"/>
          </a:xfrm>
        </p:spPr>
        <p:txBody>
          <a:bodyPr anchor="t"/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4001762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264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266837"/>
      </p:ext>
    </p:extLst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2200" b="1" cap="none" baseline="0"/>
            </a:lvl1pPr>
          </a:lstStyle>
          <a:p>
            <a:r>
              <a:rPr lang="en-US" smtClean="0"/>
              <a:t>Click to edit Master title style</a:t>
            </a:r>
            <a:endParaRPr lang="de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264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756828"/>
      </p:ext>
    </p:extLst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3063" y="1211263"/>
            <a:ext cx="4152900" cy="47307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8363" y="1211263"/>
            <a:ext cx="4154487" cy="47307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264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222388"/>
      </p:ext>
    </p:extLst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noFill/>
          <a:ln w="9525">
            <a:noFill/>
            <a:miter lim="800000"/>
            <a:headEnd/>
            <a:tailEnd/>
          </a:ln>
        </p:spPr>
        <p:txBody>
          <a:bodyPr anchor="b"/>
          <a:lstStyle>
            <a:lvl1pPr marL="0" indent="0">
              <a:buNone/>
              <a:defRPr lang="en-US" sz="2000" b="1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264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0532"/>
      </p:ext>
    </p:extLst>
  </p:cSld>
  <p:clrMapOvr>
    <a:masterClrMapping/>
  </p:clrMapOvr>
  <p:transition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264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096912"/>
      </p:ext>
    </p:extLst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264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803139"/>
      </p:ext>
    </p:extLst>
  </p:cSld>
  <p:clrMapOvr>
    <a:masterClrMapping/>
  </p:clrMapOvr>
  <p:transition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264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852432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7ACDB5-1861-441F-992D-3BEDFF4BC155}" type="slidenum">
              <a:rPr lang="pt-PT" smtClean="0"/>
              <a:pPr>
                <a:defRPr/>
              </a:pPr>
              <a:t>‹#›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de-CH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de-CH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264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7039"/>
      </p:ext>
    </p:extLst>
  </p:cSld>
  <p:clrMapOvr>
    <a:masterClrMapping/>
  </p:clrMapOvr>
  <p:transition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264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857358"/>
      </p:ext>
    </p:extLst>
  </p:cSld>
  <p:clrMapOvr>
    <a:masterClrMapping/>
  </p:clrMapOvr>
  <p:transition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18300" y="88900"/>
            <a:ext cx="2114550" cy="58531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3063" y="88900"/>
            <a:ext cx="6192837" cy="58531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6264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026315"/>
      </p:ext>
    </p:extLst>
  </p:cSld>
  <p:clrMapOvr>
    <a:masterClrMapping/>
  </p:clrMapOvr>
  <p:transition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06363"/>
            <a:ext cx="8839200" cy="812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57163" y="1211263"/>
            <a:ext cx="8705850" cy="5068887"/>
          </a:xfrm>
        </p:spPr>
        <p:txBody>
          <a:bodyPr/>
          <a:lstStyle/>
          <a:p>
            <a:pPr lvl="0"/>
            <a:endParaRPr lang="de-CH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79765"/>
      </p:ext>
    </p:extLst>
  </p:cSld>
  <p:clrMapOvr>
    <a:masterClrMapping/>
  </p:clrMapOvr>
  <p:transition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475" y="88900"/>
            <a:ext cx="8455025" cy="812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71475" y="1211263"/>
            <a:ext cx="4164013" cy="4779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7888" y="1211263"/>
            <a:ext cx="4164012" cy="4779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804792"/>
      </p:ext>
    </p:extLst>
  </p:cSld>
  <p:clrMapOvr>
    <a:masterClrMapping/>
  </p:clrMapOvr>
  <p:transition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06363"/>
            <a:ext cx="8839200" cy="812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7163" y="1211263"/>
            <a:ext cx="4276725" cy="50688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86288" y="1211263"/>
            <a:ext cx="4276725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86288" y="3821113"/>
            <a:ext cx="4276725" cy="24590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536311"/>
      </p:ext>
    </p:extLst>
  </p:cSld>
  <p:clrMapOvr>
    <a:masterClrMapping/>
  </p:clrMapOvr>
  <p:transition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2" descr="Title img 1"/>
          <p:cNvPicPr>
            <a:picLocks noChangeAspect="1" noChangeArrowheads="1"/>
          </p:cNvPicPr>
          <p:nvPr userDrawn="1"/>
        </p:nvPicPr>
        <p:blipFill>
          <a:blip r:embed="rId2"/>
          <a:srcRect l="22086" t="20488" b="3429"/>
          <a:stretch>
            <a:fillRect/>
          </a:stretch>
        </p:blipFill>
        <p:spPr bwMode="auto">
          <a:xfrm>
            <a:off x="0" y="0"/>
            <a:ext cx="4967288" cy="274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Logo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467350" y="565150"/>
            <a:ext cx="3014663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7999" y="3960001"/>
            <a:ext cx="7857825" cy="713599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4050" y="4684494"/>
            <a:ext cx="7851774" cy="1291506"/>
          </a:xfrm>
        </p:spPr>
        <p:txBody>
          <a:bodyPr/>
          <a:lstStyle>
            <a:lvl1pPr marL="0" indent="0" algn="l">
              <a:buNone/>
              <a:defRPr sz="3000">
                <a:solidFill>
                  <a:srgbClr val="5519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>
          <a:xfrm>
            <a:off x="654050" y="5975350"/>
            <a:ext cx="785177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00">
                <a:solidFill>
                  <a:srgbClr val="5519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167C8DB-EA2D-4375-BDA1-6CC049AE0899}" type="datetimeFigureOut">
              <a:rPr lang="en-GB"/>
              <a:pPr>
                <a:defRPr/>
              </a:pPr>
              <a:t>04/02/2015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74599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/>
          <a:srcRect l="6024" b="824"/>
          <a:stretch>
            <a:fillRect/>
          </a:stretch>
        </p:blipFill>
        <p:spPr bwMode="auto">
          <a:xfrm>
            <a:off x="0" y="5214938"/>
            <a:ext cx="4211638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Logo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527800" y="5551488"/>
            <a:ext cx="1978025" cy="91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000" y="468000"/>
            <a:ext cx="7857825" cy="11430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000" y="1958400"/>
            <a:ext cx="7857825" cy="3096000"/>
          </a:xfrm>
        </p:spPr>
        <p:txBody>
          <a:bodyPr/>
          <a:lstStyle>
            <a:lvl1pPr>
              <a:defRPr sz="2600"/>
            </a:lvl1pPr>
            <a:lvl2pPr marL="627063" indent="-339725"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39938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/>
          <a:srcRect l="6024" b="824"/>
          <a:stretch>
            <a:fillRect/>
          </a:stretch>
        </p:blipFill>
        <p:spPr bwMode="auto">
          <a:xfrm>
            <a:off x="0" y="5214938"/>
            <a:ext cx="4211638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Logo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527800" y="5551488"/>
            <a:ext cx="1978025" cy="91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8000" y="1958400"/>
            <a:ext cx="3708000" cy="3112075"/>
          </a:xfrm>
        </p:spPr>
        <p:txBody>
          <a:bodyPr/>
          <a:lstStyle>
            <a:lvl1pPr>
              <a:defRPr sz="26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0"/>
          </p:nvPr>
        </p:nvSpPr>
        <p:spPr>
          <a:xfrm>
            <a:off x="4768797" y="1958400"/>
            <a:ext cx="3708000" cy="3112075"/>
          </a:xfrm>
        </p:spPr>
        <p:txBody>
          <a:bodyPr/>
          <a:lstStyle>
            <a:lvl1pPr>
              <a:defRPr sz="26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45221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 userDrawn="1"/>
        </p:nvPicPr>
        <p:blipFill>
          <a:blip r:embed="rId2"/>
          <a:srcRect l="6024" b="824"/>
          <a:stretch>
            <a:fillRect/>
          </a:stretch>
        </p:blipFill>
        <p:spPr bwMode="auto">
          <a:xfrm>
            <a:off x="0" y="5214938"/>
            <a:ext cx="4211638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Logo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527800" y="5551488"/>
            <a:ext cx="1978025" cy="91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7879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8BB870-86DB-45E1-B7B1-9619ABC64CA2}" type="slidenum">
              <a:rPr lang="pt-PT" smtClean="0"/>
              <a:pPr>
                <a:defRPr/>
              </a:pPr>
              <a:t>‹#›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23088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prstClr val="black"/>
                </a:solidFill>
              </a:rPr>
              <a:t>Hans Felber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2011 Conference on Safe Use of Plant Protection Products       June 7th-8th in Vilnius, Lithuania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F0D6B6-224F-4147-B889-1ED791C500ED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674605"/>
      </p:ext>
    </p:extLst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A03742-BB6B-4D9F-91D7-3750F0957AAD}" type="slidenum">
              <a:rPr lang="pt-PT" smtClean="0"/>
              <a:pPr>
                <a:defRPr/>
              </a:pPr>
              <a:t>‹#›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757B50-F524-49E9-98B6-7671013093A6}" type="slidenum">
              <a:rPr lang="pt-PT" smtClean="0"/>
              <a:pPr>
                <a:defRPr/>
              </a:pPr>
              <a:t>‹#›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DF3A45-375A-4212-9A44-2AAEECED56CC}" type="slidenum">
              <a:rPr lang="pt-PT" smtClean="0"/>
              <a:pPr>
                <a:defRPr/>
              </a:pPr>
              <a:t>‹#›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41040-2CF1-4865-AB80-36773A2F52C3}" type="slidenum">
              <a:rPr lang="pt-PT" smtClean="0"/>
              <a:pPr>
                <a:defRPr/>
              </a:pPr>
              <a:t>‹#›</a:t>
            </a:fld>
            <a:endParaRPr lang="pt-PT" dirty="0"/>
          </a:p>
        </p:txBody>
      </p:sp>
      <p:sp>
        <p:nvSpPr>
          <p:cNvPr id="6" name="Textfeld 5"/>
          <p:cNvSpPr txBox="1"/>
          <p:nvPr/>
        </p:nvSpPr>
        <p:spPr>
          <a:xfrm>
            <a:off x="2571736" y="428604"/>
            <a:ext cx="4143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0" dirty="0" smtClean="0"/>
              <a:t>Safe Use Initiative</a:t>
            </a:r>
            <a:endParaRPr lang="en-GB" sz="3600" b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355687"/>
            <a:ext cx="1706563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0251E7-B685-49BA-B7C0-2FCBA0814348}" type="slidenum">
              <a:rPr lang="pt-PT" smtClean="0"/>
              <a:pPr>
                <a:defRPr/>
              </a:pPr>
              <a:t>‹#›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CB4E19-A12D-41BE-A057-12C2AC0AC255}" type="slidenum">
              <a:rPr lang="pt-PT" smtClean="0"/>
              <a:pPr>
                <a:defRPr/>
              </a:pPr>
              <a:t>‹#›</a:t>
            </a:fld>
            <a:endParaRPr lang="pt-P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1F6FF89-918B-4F9D-AE0A-FFA035EDF2A5}" type="slidenum">
              <a:rPr lang="pt-PT" smtClean="0"/>
              <a:pPr>
                <a:defRPr/>
              </a:pPr>
              <a:t>‹#›</a:t>
            </a:fld>
            <a:endParaRPr lang="pt-P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ppt_land_print_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73788"/>
            <a:ext cx="9144000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73063" y="88900"/>
            <a:ext cx="8453437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3063" y="1211263"/>
            <a:ext cx="8459787" cy="473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92163" y="6483350"/>
            <a:ext cx="5753100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eaLnBrk="0" hangingPunct="0">
              <a:spcAft>
                <a:spcPts val="600"/>
              </a:spcAft>
              <a:tabLst>
                <a:tab pos="441325" algn="l"/>
              </a:tabLst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>
              <a:solidFill>
                <a:srgbClr val="626469"/>
              </a:solidFill>
              <a:cs typeface="+mn-cs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293688" y="6483350"/>
            <a:ext cx="557212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>
              <a:spcAft>
                <a:spcPts val="600"/>
              </a:spcAft>
              <a:tabLst>
                <a:tab pos="441325" algn="l"/>
              </a:tabLst>
            </a:pPr>
            <a:fld id="{AEDFF03A-11C6-4DB6-B559-BA145E7E5C57}" type="slidenum">
              <a:rPr lang="en-US" sz="1200" smtClean="0">
                <a:solidFill>
                  <a:srgbClr val="626469"/>
                </a:solidFill>
                <a:latin typeface="Arial" pitchFamily="34" charset="0"/>
                <a:cs typeface="+mn-cs"/>
              </a:rPr>
              <a:pPr eaLnBrk="0" hangingPunct="0">
                <a:spcAft>
                  <a:spcPts val="600"/>
                </a:spcAft>
                <a:tabLst>
                  <a:tab pos="441325" algn="l"/>
                </a:tabLst>
              </a:pPr>
              <a:t>‹#›</a:t>
            </a:fld>
            <a:r>
              <a:rPr lang="en-US" sz="1200" smtClean="0">
                <a:solidFill>
                  <a:srgbClr val="626469"/>
                </a:solidFill>
                <a:latin typeface="Arial" pitchFamily="34" charset="0"/>
                <a:cs typeface="+mn-cs"/>
              </a:rPr>
              <a:t>	</a:t>
            </a:r>
          </a:p>
        </p:txBody>
      </p:sp>
      <p:pic>
        <p:nvPicPr>
          <p:cNvPr id="1031" name="Picture 8" descr="new logo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9825" y="6403975"/>
            <a:ext cx="1174750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7346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93" r:id="rId12"/>
    <p:sldLayoutId id="2147483694" r:id="rId13"/>
    <p:sldLayoutId id="2147483695" r:id="rId14"/>
  </p:sldLayoutIdLst>
  <p:transition>
    <p:wipe dir="r"/>
  </p:transition>
  <p:txStyles>
    <p:titleStyle>
      <a:lvl1pPr algn="l" defTabSz="95726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95726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</a:defRPr>
      </a:lvl2pPr>
      <a:lvl3pPr algn="l" defTabSz="95726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</a:defRPr>
      </a:lvl3pPr>
      <a:lvl4pPr algn="l" defTabSz="95726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</a:defRPr>
      </a:lvl4pPr>
      <a:lvl5pPr algn="l" defTabSz="95726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</a:defRPr>
      </a:lvl5pPr>
      <a:lvl6pPr marL="457200" algn="l" defTabSz="95726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</a:defRPr>
      </a:lvl6pPr>
      <a:lvl7pPr marL="914400" algn="l" defTabSz="95726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</a:defRPr>
      </a:lvl7pPr>
      <a:lvl8pPr marL="1371600" algn="l" defTabSz="95726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</a:defRPr>
      </a:lvl8pPr>
      <a:lvl9pPr marL="1828800" algn="l" defTabSz="95726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</a:defRPr>
      </a:lvl9pPr>
    </p:titleStyle>
    <p:bodyStyle>
      <a:lvl1pPr marL="285750" indent="-285750" algn="l" defTabSz="957263" rtl="0" eaLnBrk="0" fontAlgn="base" hangingPunct="0">
        <a:spcBef>
          <a:spcPct val="0"/>
        </a:spcBef>
        <a:spcAft>
          <a:spcPct val="25000"/>
        </a:spcAft>
        <a:buClr>
          <a:schemeClr val="tx2"/>
        </a:buClr>
        <a:buFont typeface="Arial" pitchFamily="34" charset="0"/>
        <a:buChar char="●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76275" indent="-276225" algn="l" defTabSz="957263" rtl="0" eaLnBrk="0" fontAlgn="base" hangingPunct="0">
        <a:spcBef>
          <a:spcPct val="0"/>
        </a:spcBef>
        <a:spcAft>
          <a:spcPct val="25000"/>
        </a:spcAft>
        <a:buClr>
          <a:schemeClr val="tx2"/>
        </a:buClr>
        <a:buFont typeface="Arial" pitchFamily="34" charset="0"/>
        <a:buChar char="-"/>
        <a:defRPr sz="2000">
          <a:solidFill>
            <a:schemeClr val="tx1"/>
          </a:solidFill>
          <a:latin typeface="+mn-lt"/>
        </a:defRPr>
      </a:lvl2pPr>
      <a:lvl3pPr marL="1144588" indent="-287338" algn="l" defTabSz="957263" rtl="0" eaLnBrk="0" fontAlgn="base" hangingPunct="0">
        <a:spcBef>
          <a:spcPct val="0"/>
        </a:spcBef>
        <a:spcAft>
          <a:spcPct val="2500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3pPr>
      <a:lvl4pPr marL="1619250" indent="-295275" algn="l" defTabSz="957263" rtl="0" eaLnBrk="0" fontAlgn="base" hangingPunct="0">
        <a:spcBef>
          <a:spcPct val="0"/>
        </a:spcBef>
        <a:spcAft>
          <a:spcPct val="25000"/>
        </a:spcAft>
        <a:buClr>
          <a:schemeClr val="tx2"/>
        </a:buClr>
        <a:buFont typeface="Arial" pitchFamily="34" charset="0"/>
        <a:buChar char="-"/>
        <a:defRPr sz="2000">
          <a:solidFill>
            <a:schemeClr val="tx1"/>
          </a:solidFill>
          <a:latin typeface="+mn-lt"/>
        </a:defRPr>
      </a:lvl4pPr>
      <a:lvl5pPr marL="2093913" indent="-295275" algn="l" defTabSz="957263" rtl="0" eaLnBrk="0" fontAlgn="base" hangingPunct="0">
        <a:spcBef>
          <a:spcPct val="0"/>
        </a:spcBef>
        <a:spcAft>
          <a:spcPct val="2500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51113" indent="-295275" algn="l" defTabSz="957263" rtl="0" eaLnBrk="1" fontAlgn="base" hangingPunct="1">
        <a:spcBef>
          <a:spcPct val="0"/>
        </a:spcBef>
        <a:spcAft>
          <a:spcPct val="2500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3008313" indent="-295275" algn="l" defTabSz="957263" rtl="0" eaLnBrk="1" fontAlgn="base" hangingPunct="1">
        <a:spcBef>
          <a:spcPct val="0"/>
        </a:spcBef>
        <a:spcAft>
          <a:spcPct val="2500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65513" indent="-295275" algn="l" defTabSz="957263" rtl="0" eaLnBrk="1" fontAlgn="base" hangingPunct="1">
        <a:spcBef>
          <a:spcPct val="0"/>
        </a:spcBef>
        <a:spcAft>
          <a:spcPct val="2500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922713" indent="-295275" algn="l" defTabSz="957263" rtl="0" eaLnBrk="1" fontAlgn="base" hangingPunct="1">
        <a:spcBef>
          <a:spcPct val="0"/>
        </a:spcBef>
        <a:spcAft>
          <a:spcPct val="2500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47700" y="468313"/>
            <a:ext cx="78279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47700" y="1958975"/>
            <a:ext cx="7827963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51261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rgbClr val="551900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551900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551900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551900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551900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551900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551900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551900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551900"/>
          </a:solidFill>
          <a:latin typeface="Arial" charset="0"/>
          <a:cs typeface="Arial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ts val="600"/>
        </a:spcAft>
        <a:buFont typeface="Arial" charset="0"/>
        <a:buChar char="•"/>
        <a:defRPr sz="2600" kern="1200">
          <a:solidFill>
            <a:srgbClr val="551900"/>
          </a:solidFill>
          <a:latin typeface="Arial" pitchFamily="34" charset="0"/>
          <a:ea typeface="+mn-ea"/>
          <a:cs typeface="Arial" pitchFamily="34" charset="0"/>
        </a:defRPr>
      </a:lvl1pPr>
      <a:lvl2pPr marL="627063" indent="-339725" algn="l" rtl="0" eaLnBrk="0" fontAlgn="base" hangingPunct="0">
        <a:spcBef>
          <a:spcPct val="20000"/>
        </a:spcBef>
        <a:spcAft>
          <a:spcPts val="600"/>
        </a:spcAft>
        <a:buFont typeface="Arial" charset="0"/>
        <a:buChar char="–"/>
        <a:defRPr sz="2400" kern="1200">
          <a:solidFill>
            <a:srgbClr val="551900"/>
          </a:solidFill>
          <a:latin typeface="Arial" pitchFamily="34" charset="0"/>
          <a:ea typeface="+mn-ea"/>
          <a:cs typeface="Arial" pitchFamily="34" charset="0"/>
        </a:defRPr>
      </a:lvl2pPr>
      <a:lvl3pPr marL="914400" indent="-300038" algn="l" rtl="0" eaLnBrk="0" fontAlgn="base" hangingPunct="0">
        <a:spcBef>
          <a:spcPct val="20000"/>
        </a:spcBef>
        <a:spcAft>
          <a:spcPts val="600"/>
        </a:spcAft>
        <a:buFont typeface="Arial" charset="0"/>
        <a:buChar char="•"/>
        <a:defRPr sz="2400" kern="1200">
          <a:solidFill>
            <a:srgbClr val="551900"/>
          </a:solidFill>
          <a:latin typeface="Arial" pitchFamily="34" charset="0"/>
          <a:ea typeface="+mn-ea"/>
          <a:cs typeface="Arial" pitchFamily="34" charset="0"/>
        </a:defRPr>
      </a:lvl3pPr>
      <a:lvl4pPr marL="1228725" indent="-314325" algn="l" rtl="0" eaLnBrk="0" fontAlgn="base" hangingPunct="0">
        <a:spcBef>
          <a:spcPct val="20000"/>
        </a:spcBef>
        <a:spcAft>
          <a:spcPts val="600"/>
        </a:spcAft>
        <a:buFont typeface="Arial" charset="0"/>
        <a:buChar char="–"/>
        <a:defRPr sz="2200" kern="1200">
          <a:solidFill>
            <a:srgbClr val="551900"/>
          </a:solidFill>
          <a:latin typeface="Arial" pitchFamily="34" charset="0"/>
          <a:ea typeface="+mn-ea"/>
          <a:cs typeface="Arial" pitchFamily="34" charset="0"/>
        </a:defRPr>
      </a:lvl4pPr>
      <a:lvl5pPr marL="1460500" indent="-231775" algn="l" rtl="0" eaLnBrk="0" fontAlgn="base" hangingPunct="0">
        <a:spcBef>
          <a:spcPct val="20000"/>
        </a:spcBef>
        <a:spcAft>
          <a:spcPts val="600"/>
        </a:spcAft>
        <a:buFont typeface="Arial" charset="0"/>
        <a:buChar char="•"/>
        <a:defRPr sz="2200" kern="1200">
          <a:solidFill>
            <a:srgbClr val="551900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.jpe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9.jpeg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9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alvarani.com/Prodotti/tabid/84/ProdID/421/CatID/90/language/it-IT/Default.aspx" TargetMode="External"/><Relationship Id="rId3" Type="http://schemas.openxmlformats.org/officeDocument/2006/relationships/image" Target="../media/image42.jpeg"/><Relationship Id="rId7" Type="http://schemas.openxmlformats.org/officeDocument/2006/relationships/image" Target="../media/image9.jpeg"/><Relationship Id="rId2" Type="http://schemas.openxmlformats.org/officeDocument/2006/relationships/slideLayout" Target="../slideLayouts/slideLayout25.xml"/><Relationship Id="rId1" Type="http://schemas.openxmlformats.org/officeDocument/2006/relationships/tags" Target="../tags/tag3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Relationship Id="rId9" Type="http://schemas.openxmlformats.org/officeDocument/2006/relationships/image" Target="../media/image4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.xml"/><Relationship Id="rId6" Type="http://schemas.openxmlformats.org/officeDocument/2006/relationships/image" Target="../media/image9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/>
          </p:cNvSpPr>
          <p:nvPr>
            <p:ph type="ctrTitle"/>
          </p:nvPr>
        </p:nvSpPr>
        <p:spPr>
          <a:xfrm>
            <a:off x="586452" y="3068960"/>
            <a:ext cx="7858125" cy="714375"/>
          </a:xfrm>
        </p:spPr>
        <p:txBody>
          <a:bodyPr/>
          <a:lstStyle/>
          <a:p>
            <a:pPr eaLnBrk="1" hangingPunct="1"/>
            <a:r>
              <a:rPr lang="sr-Latn-RS" dirty="0" smtClean="0">
                <a:latin typeface="Arial" charset="0"/>
                <a:cs typeface="Arial" charset="0"/>
              </a:rPr>
              <a:t>Uvod u kalibraciju</a:t>
            </a:r>
            <a:endParaRPr lang="en-GB" dirty="0" smtClean="0">
              <a:latin typeface="Arial" charset="0"/>
              <a:cs typeface="Arial" charset="0"/>
            </a:endParaRPr>
          </a:p>
        </p:txBody>
      </p:sp>
      <p:pic>
        <p:nvPicPr>
          <p:cNvPr id="7" name="Picture 4" descr="C:\Users\marinal3\Desktop\logo SECP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872" y="0"/>
            <a:ext cx="1428750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ubtitle 2"/>
          <p:cNvSpPr txBox="1">
            <a:spLocks/>
          </p:cNvSpPr>
          <p:nvPr/>
        </p:nvSpPr>
        <p:spPr bwMode="auto">
          <a:xfrm>
            <a:off x="683567" y="5209071"/>
            <a:ext cx="8020373" cy="1154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ts val="600"/>
              </a:spcAft>
              <a:buFont typeface="Arial" charset="0"/>
              <a:buNone/>
              <a:defRPr sz="3000" kern="1200">
                <a:solidFill>
                  <a:srgbClr val="55190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ts val="60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ts val="60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ts val="600"/>
              </a:spcAft>
              <a:buFont typeface="Arial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ts val="600"/>
              </a:spcAft>
              <a:buFont typeface="Arial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sr-Latn-RS" dirty="0" smtClean="0">
                <a:latin typeface="Arial" charset="0"/>
                <a:cs typeface="Arial" charset="0"/>
              </a:rPr>
              <a:t>Trening „Bezbedna upotreba pesticida“</a:t>
            </a:r>
          </a:p>
          <a:p>
            <a:pPr eaLnBrk="1" hangingPunct="1"/>
            <a:endParaRPr lang="en-GB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6328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RS" sz="2400" dirty="0" smtClean="0"/>
              <a:t>Kvalitet aplikacije – uređaji za primenu</a:t>
            </a:r>
            <a:endParaRPr lang="zh-CN" altLang="en-GB" sz="2400" dirty="0" smtClean="0">
              <a:ea typeface="SimSun" pitchFamily="2" charset="-122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844824"/>
            <a:ext cx="8459787" cy="2865809"/>
          </a:xfrm>
        </p:spPr>
        <p:txBody>
          <a:bodyPr/>
          <a:lstStyle/>
          <a:p>
            <a:pPr marL="0" indent="0">
              <a:buNone/>
            </a:pPr>
            <a:r>
              <a:rPr lang="sr-Latn-RS" sz="2400" dirty="0" smtClean="0"/>
              <a:t>Odabrati i </a:t>
            </a:r>
            <a:r>
              <a:rPr lang="sr-Latn-RS" sz="2400" b="1" dirty="0" smtClean="0"/>
              <a:t>kalibrisati</a:t>
            </a:r>
            <a:r>
              <a:rPr lang="sr-Latn-RS" sz="2400" dirty="0" smtClean="0"/>
              <a:t> uređaje za primenu za </a:t>
            </a:r>
            <a:r>
              <a:rPr lang="de-CH" sz="2400" b="1" dirty="0" smtClean="0"/>
              <a:t>optim</a:t>
            </a:r>
            <a:r>
              <a:rPr lang="sr-Latn-RS" sz="2400" b="1" dirty="0" smtClean="0"/>
              <a:t>alnu količinu vode </a:t>
            </a:r>
            <a:r>
              <a:rPr lang="de-CH" sz="2400" dirty="0" smtClean="0"/>
              <a:t> </a:t>
            </a:r>
            <a:r>
              <a:rPr lang="sr-Latn-RS" sz="2400" dirty="0" smtClean="0"/>
              <a:t>i </a:t>
            </a:r>
            <a:r>
              <a:rPr lang="de-CH" sz="2400" b="1" dirty="0" smtClean="0"/>
              <a:t>optim</a:t>
            </a:r>
            <a:r>
              <a:rPr lang="sr-Latn-RS" sz="2400" b="1" dirty="0" smtClean="0"/>
              <a:t>alnu veličinu kapi</a:t>
            </a:r>
            <a:r>
              <a:rPr lang="sr-Latn-RS" sz="2400" dirty="0" smtClean="0"/>
              <a:t>, da bi se obezbedila:</a:t>
            </a:r>
            <a:endParaRPr lang="de-CH" altLang="zh-CN" sz="2400" dirty="0" smtClean="0">
              <a:ea typeface="SimSun" pitchFamily="2" charset="-122"/>
            </a:endParaRPr>
          </a:p>
          <a:p>
            <a:pPr lvl="1"/>
            <a:r>
              <a:rPr lang="de-CH" sz="2400" dirty="0" smtClean="0"/>
              <a:t>Uniform</a:t>
            </a:r>
            <a:r>
              <a:rPr lang="sr-Latn-RS" sz="2400" dirty="0" smtClean="0"/>
              <a:t>na pokrivenost.</a:t>
            </a:r>
            <a:r>
              <a:rPr lang="de-CH" sz="2400" dirty="0" smtClean="0"/>
              <a:t> </a:t>
            </a:r>
            <a:endParaRPr lang="de-CH" altLang="zh-CN" sz="2400" dirty="0" smtClean="0">
              <a:ea typeface="SimSun" pitchFamily="2" charset="-122"/>
            </a:endParaRPr>
          </a:p>
          <a:p>
            <a:pPr lvl="1"/>
            <a:r>
              <a:rPr lang="sr-Latn-RS" sz="2400" dirty="0" smtClean="0"/>
              <a:t>Optimalni prodor sredstva u usev ili korov.</a:t>
            </a:r>
            <a:endParaRPr lang="zh-CN" altLang="de-CH" sz="2400" dirty="0" smtClean="0">
              <a:ea typeface="SimSun" pitchFamily="2" charset="-122"/>
            </a:endParaRPr>
          </a:p>
          <a:p>
            <a:pPr lvl="1"/>
            <a:r>
              <a:rPr lang="sr-Latn-RS" altLang="zh-CN" sz="2400" dirty="0" smtClean="0">
                <a:ea typeface="SimSun" pitchFamily="2" charset="-122"/>
              </a:rPr>
              <a:t>Umanjilo ili sprečilo zanošenje.</a:t>
            </a:r>
            <a:endParaRPr lang="zh-CN" altLang="de-CH" sz="2400" dirty="0" smtClean="0">
              <a:ea typeface="SimSun" pitchFamily="2" charset="-122"/>
            </a:endParaRPr>
          </a:p>
          <a:p>
            <a:pPr lvl="1"/>
            <a:endParaRPr lang="en-GB" sz="2400" dirty="0" smtClean="0"/>
          </a:p>
        </p:txBody>
      </p:sp>
      <p:grpSp>
        <p:nvGrpSpPr>
          <p:cNvPr id="5" name="Group 4"/>
          <p:cNvGrpSpPr/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6" name="Rectangle 5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7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1007960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 descr="E:\New Folder\Pres 10\Picture1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340768"/>
            <a:ext cx="2882900" cy="4341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373063" y="88900"/>
            <a:ext cx="8453437" cy="812800"/>
          </a:xfrm>
        </p:spPr>
        <p:txBody>
          <a:bodyPr/>
          <a:lstStyle/>
          <a:p>
            <a:r>
              <a:rPr lang="sr-Latn-RS" sz="2400" dirty="0" smtClean="0"/>
              <a:t>Loš kvalitet aplikacije</a:t>
            </a:r>
            <a:endParaRPr lang="zh-CN" altLang="en-GB" sz="2400" dirty="0" smtClean="0">
              <a:ea typeface="SimSun" pitchFamily="2" charset="-122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11" name="Rectangle 10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12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 descr="Klasican orosiva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565499"/>
            <a:ext cx="4468782" cy="3891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82248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3" descr="buon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900" y="807125"/>
            <a:ext cx="5356225" cy="335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4" descr="disform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5900" y="3844925"/>
            <a:ext cx="3960813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5" descr="eccessiv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9338" y="3757613"/>
            <a:ext cx="4211637" cy="233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8" name="Text Box 9"/>
          <p:cNvSpPr txBox="1">
            <a:spLocks noChangeArrowheads="1"/>
          </p:cNvSpPr>
          <p:nvPr/>
        </p:nvSpPr>
        <p:spPr bwMode="auto">
          <a:xfrm>
            <a:off x="0" y="874432"/>
            <a:ext cx="2051720" cy="457200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Latn-RS" sz="2400" b="1" dirty="0" smtClean="0"/>
              <a:t>Dobar</a:t>
            </a:r>
            <a:endParaRPr lang="en-US" sz="2400" b="1" dirty="0"/>
          </a:p>
        </p:txBody>
      </p:sp>
      <p:sp>
        <p:nvSpPr>
          <p:cNvPr id="20489" name="Text Box 11"/>
          <p:cNvSpPr txBox="1">
            <a:spLocks noChangeArrowheads="1"/>
          </p:cNvSpPr>
          <p:nvPr/>
        </p:nvSpPr>
        <p:spPr bwMode="auto">
          <a:xfrm>
            <a:off x="211488" y="3941117"/>
            <a:ext cx="2462212" cy="461665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Latn-RS" sz="2400" b="1" dirty="0" smtClean="0"/>
              <a:t>Loš</a:t>
            </a:r>
            <a:endParaRPr lang="en-US" sz="2400" b="1" dirty="0"/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373063" y="88900"/>
            <a:ext cx="8453437" cy="812800"/>
          </a:xfrm>
        </p:spPr>
        <p:txBody>
          <a:bodyPr/>
          <a:lstStyle/>
          <a:p>
            <a:r>
              <a:rPr lang="sr-Latn-RS" sz="2400" dirty="0" smtClean="0"/>
              <a:t>Provera kvaliteta aplikacije</a:t>
            </a:r>
            <a:endParaRPr lang="zh-CN" altLang="en-GB" sz="2400" dirty="0" smtClean="0">
              <a:ea typeface="SimSun" pitchFamily="2" charset="-122"/>
            </a:endParaRPr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4859338" y="3844925"/>
            <a:ext cx="2343284" cy="461665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Latn-RS" sz="2400" b="1" dirty="0" smtClean="0"/>
              <a:t>Loš</a:t>
            </a:r>
            <a:endParaRPr lang="en-US" sz="2400" b="1" dirty="0"/>
          </a:p>
        </p:txBody>
      </p:sp>
      <p:grpSp>
        <p:nvGrpSpPr>
          <p:cNvPr id="15" name="Group 14"/>
          <p:cNvGrpSpPr/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16" name="Rectangle 15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17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3456578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IMGP37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3" y="1054100"/>
            <a:ext cx="6440467" cy="4751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525463" y="241300"/>
            <a:ext cx="8453437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defTabSz="957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defTabSz="957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2pPr>
            <a:lvl3pPr algn="l" defTabSz="957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3pPr>
            <a:lvl4pPr algn="l" defTabSz="957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4pPr>
            <a:lvl5pPr algn="l" defTabSz="95726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5pPr>
            <a:lvl6pPr marL="457200" algn="l" defTabSz="957263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6pPr>
            <a:lvl7pPr marL="914400" algn="l" defTabSz="957263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7pPr>
            <a:lvl8pPr marL="1371600" algn="l" defTabSz="957263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8pPr>
            <a:lvl9pPr marL="1828800" algn="l" defTabSz="957263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sr-Latn-RS" sz="2800" dirty="0" smtClean="0"/>
              <a:t>Dizne</a:t>
            </a:r>
            <a:endParaRPr lang="zh-CN" altLang="en-GB" sz="2800" dirty="0" smtClean="0">
              <a:ea typeface="SimSun" pitchFamily="2" charset="-122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10" name="Rectangle 9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11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0449504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9163"/>
          </a:xfrm>
          <a:noFill/>
        </p:spPr>
        <p:txBody>
          <a:bodyPr/>
          <a:lstStyle/>
          <a:p>
            <a:pPr eaLnBrk="1" hangingPunct="1"/>
            <a:r>
              <a:rPr lang="de-CH" sz="2300" b="0" dirty="0" smtClean="0"/>
              <a:t>     </a:t>
            </a:r>
            <a:r>
              <a:rPr lang="sr-Latn-RS" sz="2400" dirty="0" smtClean="0"/>
              <a:t>Dizne</a:t>
            </a:r>
            <a:endParaRPr lang="de-CH" sz="2400" dirty="0" smtClean="0"/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323850" y="733666"/>
            <a:ext cx="8532813" cy="501675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sr-Latn-RS" sz="2400" b="1" dirty="0" smtClean="0">
                <a:solidFill>
                  <a:srgbClr val="000000"/>
                </a:solidFill>
              </a:rPr>
              <a:t>Dizne su deo prskalica koje su izložene najvećoj potrošnji</a:t>
            </a:r>
            <a:r>
              <a:rPr lang="en-GB" sz="2400" b="1" dirty="0" smtClean="0">
                <a:solidFill>
                  <a:srgbClr val="000000"/>
                </a:solidFill>
              </a:rPr>
              <a:t>.</a:t>
            </a:r>
            <a:endParaRPr lang="en-GB" sz="2400" b="1" dirty="0">
              <a:solidFill>
                <a:srgbClr val="000000"/>
              </a:solidFill>
            </a:endParaRPr>
          </a:p>
          <a:p>
            <a:r>
              <a:rPr lang="sr-Latn-RS" sz="2400" dirty="0" smtClean="0">
                <a:solidFill>
                  <a:srgbClr val="000000"/>
                </a:solidFill>
              </a:rPr>
              <a:t>Radni vek dizne zavisi od</a:t>
            </a:r>
            <a:r>
              <a:rPr lang="en-GB" sz="2400" dirty="0" smtClean="0">
                <a:solidFill>
                  <a:srgbClr val="000000"/>
                </a:solidFill>
              </a:rPr>
              <a:t>: </a:t>
            </a:r>
            <a:endParaRPr lang="en-GB" sz="2400" dirty="0">
              <a:solidFill>
                <a:srgbClr val="000000"/>
              </a:solidFill>
            </a:endParaRPr>
          </a:p>
          <a:p>
            <a:pPr marL="190500" lvl="1" indent="-76200">
              <a:buClr>
                <a:srgbClr val="FF0000"/>
              </a:buClr>
              <a:buSzPct val="125000"/>
              <a:buFontTx/>
              <a:buChar char="•"/>
            </a:pPr>
            <a:r>
              <a:rPr lang="en-GB" sz="2400" dirty="0">
                <a:solidFill>
                  <a:srgbClr val="000000"/>
                </a:solidFill>
              </a:rPr>
              <a:t>  </a:t>
            </a:r>
            <a:r>
              <a:rPr lang="sr-Latn-RS" sz="2400" dirty="0" smtClean="0">
                <a:solidFill>
                  <a:srgbClr val="000000"/>
                </a:solidFill>
              </a:rPr>
              <a:t>Dizajna (konstrukcije</a:t>
            </a:r>
            <a:r>
              <a:rPr lang="en-GB" sz="2400" dirty="0" smtClean="0">
                <a:solidFill>
                  <a:srgbClr val="000000"/>
                </a:solidFill>
              </a:rPr>
              <a:t>)</a:t>
            </a:r>
            <a:endParaRPr lang="en-GB" sz="2400" dirty="0">
              <a:solidFill>
                <a:srgbClr val="000000"/>
              </a:solidFill>
            </a:endParaRPr>
          </a:p>
          <a:p>
            <a:pPr marL="190500" lvl="1" indent="-76200">
              <a:buClr>
                <a:srgbClr val="FF0000"/>
              </a:buClr>
              <a:buSzPct val="125000"/>
              <a:buFontTx/>
              <a:buChar char="•"/>
            </a:pPr>
            <a:r>
              <a:rPr lang="en-GB" sz="2400" dirty="0">
                <a:solidFill>
                  <a:srgbClr val="000000"/>
                </a:solidFill>
              </a:rPr>
              <a:t>  </a:t>
            </a:r>
            <a:r>
              <a:rPr lang="sr-Latn-RS" sz="2400" dirty="0" smtClean="0">
                <a:solidFill>
                  <a:srgbClr val="000000"/>
                </a:solidFill>
              </a:rPr>
              <a:t>Materijala</a:t>
            </a:r>
            <a:endParaRPr lang="en-GB" sz="2400" dirty="0">
              <a:solidFill>
                <a:srgbClr val="000000"/>
              </a:solidFill>
            </a:endParaRPr>
          </a:p>
          <a:p>
            <a:pPr marL="190500" lvl="1" indent="-76200">
              <a:buClr>
                <a:srgbClr val="FF0000"/>
              </a:buClr>
              <a:buSzPct val="125000"/>
              <a:buFontTx/>
              <a:buChar char="•"/>
            </a:pPr>
            <a:r>
              <a:rPr lang="en-GB" sz="2400" dirty="0">
                <a:solidFill>
                  <a:srgbClr val="000000"/>
                </a:solidFill>
              </a:rPr>
              <a:t>  </a:t>
            </a:r>
            <a:r>
              <a:rPr lang="sr-Latn-RS" sz="2400" dirty="0">
                <a:solidFill>
                  <a:srgbClr val="000000"/>
                </a:solidFill>
              </a:rPr>
              <a:t>R</a:t>
            </a:r>
            <a:r>
              <a:rPr lang="sr-Latn-RS" sz="2400" dirty="0" smtClean="0">
                <a:solidFill>
                  <a:srgbClr val="000000"/>
                </a:solidFill>
              </a:rPr>
              <a:t>adnog pritiska</a:t>
            </a:r>
            <a:endParaRPr lang="en-GB" sz="2400" dirty="0">
              <a:solidFill>
                <a:srgbClr val="000000"/>
              </a:solidFill>
            </a:endParaRPr>
          </a:p>
          <a:p>
            <a:pPr marL="190500" lvl="1" indent="-76200">
              <a:buClr>
                <a:srgbClr val="FF0000"/>
              </a:buClr>
              <a:buSzPct val="125000"/>
              <a:buFontTx/>
              <a:buChar char="•"/>
            </a:pPr>
            <a:r>
              <a:rPr lang="en-GB" sz="2400" dirty="0">
                <a:solidFill>
                  <a:srgbClr val="000000"/>
                </a:solidFill>
              </a:rPr>
              <a:t>  </a:t>
            </a:r>
            <a:r>
              <a:rPr lang="sr-Latn-RS" sz="2400" dirty="0" smtClean="0">
                <a:solidFill>
                  <a:srgbClr val="000000"/>
                </a:solidFill>
              </a:rPr>
              <a:t>Rastvora za primenu </a:t>
            </a:r>
            <a:r>
              <a:rPr lang="en-GB" sz="2400" dirty="0" smtClean="0">
                <a:solidFill>
                  <a:srgbClr val="000000"/>
                </a:solidFill>
              </a:rPr>
              <a:t>(</a:t>
            </a:r>
            <a:r>
              <a:rPr lang="sr-Latn-RS" sz="2400" dirty="0" smtClean="0">
                <a:solidFill>
                  <a:srgbClr val="000000"/>
                </a:solidFill>
              </a:rPr>
              <a:t>abrazivni, korozivni, rastvarači</a:t>
            </a:r>
            <a:r>
              <a:rPr lang="en-GB" sz="2400" dirty="0" smtClean="0">
                <a:solidFill>
                  <a:srgbClr val="000000"/>
                </a:solidFill>
              </a:rPr>
              <a:t>) </a:t>
            </a:r>
            <a:endParaRPr lang="en-GB" sz="2400" dirty="0">
              <a:solidFill>
                <a:srgbClr val="000000"/>
              </a:solidFill>
            </a:endParaRPr>
          </a:p>
          <a:p>
            <a:pPr marL="190500" lvl="1" indent="-76200">
              <a:buClr>
                <a:srgbClr val="FF0000"/>
              </a:buClr>
              <a:buSzPct val="125000"/>
              <a:buFontTx/>
              <a:buChar char="•"/>
            </a:pPr>
            <a:r>
              <a:rPr lang="en-GB" sz="2400" dirty="0">
                <a:solidFill>
                  <a:srgbClr val="000000"/>
                </a:solidFill>
              </a:rPr>
              <a:t>  </a:t>
            </a:r>
            <a:r>
              <a:rPr lang="sr-Latn-RS" sz="2400" dirty="0" smtClean="0">
                <a:solidFill>
                  <a:srgbClr val="000000"/>
                </a:solidFill>
              </a:rPr>
              <a:t>Načina postupanja (čišćenje</a:t>
            </a:r>
            <a:r>
              <a:rPr lang="en-GB" sz="2400" dirty="0" smtClean="0">
                <a:solidFill>
                  <a:srgbClr val="000000"/>
                </a:solidFill>
              </a:rPr>
              <a:t>).</a:t>
            </a:r>
            <a:endParaRPr lang="en-GB" sz="2400" dirty="0">
              <a:solidFill>
                <a:srgbClr val="000000"/>
              </a:solidFill>
            </a:endParaRPr>
          </a:p>
          <a:p>
            <a:endParaRPr lang="en-GB" sz="1600" dirty="0">
              <a:solidFill>
                <a:srgbClr val="000000"/>
              </a:solidFill>
            </a:endParaRPr>
          </a:p>
          <a:p>
            <a:pPr algn="ctr"/>
            <a:r>
              <a:rPr lang="sr-Latn-RS" sz="2400" dirty="0" smtClean="0">
                <a:solidFill>
                  <a:srgbClr val="000000"/>
                </a:solidFill>
              </a:rPr>
              <a:t>Istrošene dizne se razlikuju od novih po protoku, veličini i brzini kapi</a:t>
            </a:r>
            <a:r>
              <a:rPr lang="en-GB" sz="2400" dirty="0" smtClean="0">
                <a:solidFill>
                  <a:srgbClr val="000000"/>
                </a:solidFill>
              </a:rPr>
              <a:t>.</a:t>
            </a:r>
            <a:endParaRPr lang="en-GB" sz="2400" dirty="0">
              <a:solidFill>
                <a:srgbClr val="000000"/>
              </a:solidFill>
            </a:endParaRPr>
          </a:p>
          <a:p>
            <a:pPr algn="ctr"/>
            <a:endParaRPr lang="en-GB" sz="1600" dirty="0">
              <a:solidFill>
                <a:srgbClr val="000000"/>
              </a:solidFill>
            </a:endParaRPr>
          </a:p>
          <a:p>
            <a:pPr algn="ctr"/>
            <a:r>
              <a:rPr lang="sr-Latn-RS" sz="2400" u="sng" dirty="0" smtClean="0">
                <a:solidFill>
                  <a:srgbClr val="000000"/>
                </a:solidFill>
              </a:rPr>
              <a:t>Dizne</a:t>
            </a:r>
            <a:r>
              <a:rPr lang="en-GB" sz="2400" dirty="0" smtClean="0">
                <a:solidFill>
                  <a:srgbClr val="000000"/>
                </a:solidFill>
              </a:rPr>
              <a:t> </a:t>
            </a:r>
            <a:r>
              <a:rPr lang="sr-Latn-RS" sz="2400" dirty="0" smtClean="0">
                <a:solidFill>
                  <a:srgbClr val="000000"/>
                </a:solidFill>
              </a:rPr>
              <a:t>je potrebno </a:t>
            </a:r>
            <a:r>
              <a:rPr lang="sr-Latn-RS" sz="2400" u="sng" dirty="0" smtClean="0">
                <a:solidFill>
                  <a:srgbClr val="000000"/>
                </a:solidFill>
              </a:rPr>
              <a:t>menja</a:t>
            </a:r>
            <a:r>
              <a:rPr lang="sr-Latn-RS" sz="2400" dirty="0" smtClean="0">
                <a:solidFill>
                  <a:srgbClr val="000000"/>
                </a:solidFill>
              </a:rPr>
              <a:t>ti</a:t>
            </a:r>
            <a:r>
              <a:rPr lang="en-GB" sz="2400" dirty="0" smtClean="0">
                <a:solidFill>
                  <a:srgbClr val="000000"/>
                </a:solidFill>
              </a:rPr>
              <a:t> </a:t>
            </a:r>
            <a:r>
              <a:rPr lang="sr-Latn-RS" sz="2400" dirty="0" smtClean="0">
                <a:solidFill>
                  <a:srgbClr val="000000"/>
                </a:solidFill>
              </a:rPr>
              <a:t>kada je protok </a:t>
            </a:r>
            <a:r>
              <a:rPr lang="en-GB" sz="2400" u="sng" dirty="0" smtClean="0">
                <a:solidFill>
                  <a:srgbClr val="000000"/>
                </a:solidFill>
              </a:rPr>
              <a:t>+/- </a:t>
            </a:r>
            <a:r>
              <a:rPr lang="en-GB" sz="2400" u="sng" dirty="0">
                <a:solidFill>
                  <a:srgbClr val="000000"/>
                </a:solidFill>
              </a:rPr>
              <a:t>5% </a:t>
            </a:r>
            <a:r>
              <a:rPr lang="sr-Latn-RS" sz="2400" dirty="0" smtClean="0">
                <a:solidFill>
                  <a:srgbClr val="000000"/>
                </a:solidFill>
              </a:rPr>
              <a:t>od preporučenog od strane proizvođača dizne.</a:t>
            </a:r>
            <a:endParaRPr lang="en-GB" sz="2400" dirty="0">
              <a:solidFill>
                <a:srgbClr val="000000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6" name="Rectangle 5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7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1603778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9163"/>
          </a:xfrm>
        </p:spPr>
        <p:txBody>
          <a:bodyPr/>
          <a:lstStyle/>
          <a:p>
            <a:r>
              <a:rPr lang="en-GB" dirty="0" smtClean="0"/>
              <a:t>    </a:t>
            </a:r>
            <a:r>
              <a:rPr lang="sr-Latn-RS" sz="2400" dirty="0" smtClean="0"/>
              <a:t>Vrsta dizne i veličina kapi</a:t>
            </a:r>
            <a:endParaRPr lang="en-GB" sz="2400" dirty="0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04800" y="2463800"/>
            <a:ext cx="8445500" cy="2100263"/>
            <a:chOff x="264" y="2320"/>
            <a:chExt cx="5320" cy="1323"/>
          </a:xfrm>
        </p:grpSpPr>
        <p:sp>
          <p:nvSpPr>
            <p:cNvPr id="30731" name="Text Box 4"/>
            <p:cNvSpPr txBox="1">
              <a:spLocks noChangeArrowheads="1"/>
            </p:cNvSpPr>
            <p:nvPr/>
          </p:nvSpPr>
          <p:spPr bwMode="auto">
            <a:xfrm>
              <a:off x="1112" y="2600"/>
              <a:ext cx="2344" cy="227"/>
            </a:xfrm>
            <a:prstGeom prst="rect">
              <a:avLst/>
            </a:prstGeom>
            <a:solidFill>
              <a:srgbClr val="0000FF"/>
            </a:solidFill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anchor="ctr" anchorCtr="1"/>
            <a:lstStyle/>
            <a:p>
              <a:pPr algn="ctr">
                <a:spcBef>
                  <a:spcPct val="50000"/>
                </a:spcBef>
              </a:pPr>
              <a:r>
                <a:rPr lang="sr-Latn-RS" sz="2000" dirty="0" smtClean="0">
                  <a:solidFill>
                    <a:srgbClr val="FFFFFF"/>
                  </a:solidFill>
                </a:rPr>
                <a:t>Ravne lepezaste</a:t>
              </a:r>
              <a:endParaRPr lang="en-GB" sz="2000" dirty="0">
                <a:solidFill>
                  <a:srgbClr val="FFFFFF"/>
                </a:solidFill>
              </a:endParaRPr>
            </a:p>
          </p:txBody>
        </p:sp>
        <p:sp>
          <p:nvSpPr>
            <p:cNvPr id="30732" name="Text Box 5"/>
            <p:cNvSpPr txBox="1">
              <a:spLocks noChangeArrowheads="1"/>
            </p:cNvSpPr>
            <p:nvPr/>
          </p:nvSpPr>
          <p:spPr bwMode="auto">
            <a:xfrm>
              <a:off x="264" y="2320"/>
              <a:ext cx="1512" cy="227"/>
            </a:xfrm>
            <a:prstGeom prst="rect">
              <a:avLst/>
            </a:prstGeom>
            <a:solidFill>
              <a:srgbClr val="FF0000"/>
            </a:solidFill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anchor="ctr" anchorCtr="1"/>
            <a:lstStyle/>
            <a:p>
              <a:pPr algn="ctr">
                <a:spcBef>
                  <a:spcPct val="50000"/>
                </a:spcBef>
              </a:pPr>
              <a:r>
                <a:rPr lang="sr-Latn-RS" sz="2000" dirty="0" smtClean="0">
                  <a:solidFill>
                    <a:srgbClr val="FFFFFF"/>
                  </a:solidFill>
                </a:rPr>
                <a:t>Ravne konusne</a:t>
              </a:r>
              <a:endParaRPr lang="en-GB" sz="2000" dirty="0">
                <a:solidFill>
                  <a:srgbClr val="FFFFFF"/>
                </a:solidFill>
              </a:endParaRPr>
            </a:p>
          </p:txBody>
        </p:sp>
        <p:sp>
          <p:nvSpPr>
            <p:cNvPr id="30733" name="Text Box 6"/>
            <p:cNvSpPr txBox="1">
              <a:spLocks noChangeArrowheads="1"/>
            </p:cNvSpPr>
            <p:nvPr/>
          </p:nvSpPr>
          <p:spPr bwMode="auto">
            <a:xfrm>
              <a:off x="1776" y="2872"/>
              <a:ext cx="1672" cy="227"/>
            </a:xfrm>
            <a:prstGeom prst="rect">
              <a:avLst/>
            </a:prstGeom>
            <a:solidFill>
              <a:srgbClr val="808000"/>
            </a:solidFill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anchor="ctr" anchorCtr="1"/>
            <a:lstStyle/>
            <a:p>
              <a:pPr algn="ctr">
                <a:spcBef>
                  <a:spcPct val="50000"/>
                </a:spcBef>
              </a:pPr>
              <a:r>
                <a:rPr lang="sr-Latn-RS" sz="2000" dirty="0" smtClean="0">
                  <a:solidFill>
                    <a:srgbClr val="FFFFFF"/>
                  </a:solidFill>
                </a:rPr>
                <a:t>Ravne lep., antidrift</a:t>
              </a:r>
              <a:endParaRPr lang="en-GB" sz="2000" dirty="0">
                <a:solidFill>
                  <a:srgbClr val="FFFFFF"/>
                </a:solidFill>
              </a:endParaRPr>
            </a:p>
          </p:txBody>
        </p:sp>
        <p:sp>
          <p:nvSpPr>
            <p:cNvPr id="30734" name="Text Box 7"/>
            <p:cNvSpPr txBox="1">
              <a:spLocks noChangeArrowheads="1"/>
            </p:cNvSpPr>
            <p:nvPr/>
          </p:nvSpPr>
          <p:spPr bwMode="auto">
            <a:xfrm>
              <a:off x="2928" y="3416"/>
              <a:ext cx="2656" cy="227"/>
            </a:xfrm>
            <a:prstGeom prst="rect">
              <a:avLst/>
            </a:prstGeom>
            <a:solidFill>
              <a:srgbClr val="000080"/>
            </a:solidFill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anchor="ctr" anchorCtr="1"/>
            <a:lstStyle/>
            <a:p>
              <a:pPr algn="ctr">
                <a:spcBef>
                  <a:spcPct val="50000"/>
                </a:spcBef>
              </a:pPr>
              <a:r>
                <a:rPr lang="sr-Latn-RS" sz="2000" dirty="0" smtClean="0">
                  <a:solidFill>
                    <a:srgbClr val="FFFFFF"/>
                  </a:solidFill>
                </a:rPr>
                <a:t>Sa vazdunom podrškom</a:t>
              </a:r>
              <a:endParaRPr lang="en-GB" sz="2000" dirty="0">
                <a:solidFill>
                  <a:srgbClr val="FFFFFF"/>
                </a:solidFill>
              </a:endParaRPr>
            </a:p>
          </p:txBody>
        </p:sp>
        <p:sp>
          <p:nvSpPr>
            <p:cNvPr id="30735" name="Text Box 8"/>
            <p:cNvSpPr txBox="1">
              <a:spLocks noChangeArrowheads="1"/>
            </p:cNvSpPr>
            <p:nvPr/>
          </p:nvSpPr>
          <p:spPr bwMode="auto">
            <a:xfrm>
              <a:off x="2072" y="3152"/>
              <a:ext cx="2832" cy="227"/>
            </a:xfrm>
            <a:prstGeom prst="rect">
              <a:avLst/>
            </a:prstGeom>
            <a:solidFill>
              <a:srgbClr val="008000"/>
            </a:solidFill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anchor="ctr" anchorCtr="1"/>
            <a:lstStyle/>
            <a:p>
              <a:pPr algn="ctr">
                <a:spcBef>
                  <a:spcPct val="50000"/>
                </a:spcBef>
              </a:pPr>
              <a:r>
                <a:rPr lang="sr-Latn-RS" sz="2000" dirty="0" smtClean="0">
                  <a:solidFill>
                    <a:srgbClr val="FFFFFF"/>
                  </a:solidFill>
                </a:rPr>
                <a:t>Kompaktne sa vazdušnom podrškom</a:t>
              </a:r>
              <a:endParaRPr lang="en-GB" sz="2000" dirty="0">
                <a:solidFill>
                  <a:srgbClr val="FFFFFF"/>
                </a:solidFill>
              </a:endParaRPr>
            </a:p>
          </p:txBody>
        </p:sp>
      </p:grpSp>
      <p:sp>
        <p:nvSpPr>
          <p:cNvPr id="30725" name="Text Box 9"/>
          <p:cNvSpPr txBox="1">
            <a:spLocks noChangeArrowheads="1"/>
          </p:cNvSpPr>
          <p:nvPr/>
        </p:nvSpPr>
        <p:spPr bwMode="auto">
          <a:xfrm>
            <a:off x="152400" y="1041400"/>
            <a:ext cx="8788400" cy="1387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Aft>
                <a:spcPct val="25000"/>
              </a:spcAft>
            </a:pPr>
            <a:r>
              <a:rPr lang="sr-Latn-RS" sz="2000" dirty="0" smtClean="0">
                <a:solidFill>
                  <a:srgbClr val="000000"/>
                </a:solidFill>
              </a:rPr>
              <a:t>Veličina kapi zavisi od</a:t>
            </a:r>
            <a:r>
              <a:rPr lang="en-GB" sz="2000" dirty="0" smtClean="0">
                <a:solidFill>
                  <a:srgbClr val="000000"/>
                </a:solidFill>
              </a:rPr>
              <a:t>:</a:t>
            </a:r>
            <a:endParaRPr lang="en-GB" sz="2000" dirty="0">
              <a:solidFill>
                <a:srgbClr val="000000"/>
              </a:solidFill>
            </a:endParaRPr>
          </a:p>
          <a:p>
            <a:pPr>
              <a:spcAft>
                <a:spcPct val="0"/>
              </a:spcAft>
              <a:buClr>
                <a:srgbClr val="003399"/>
              </a:buClr>
              <a:buFontTx/>
              <a:buChar char="•"/>
            </a:pPr>
            <a:r>
              <a:rPr lang="en-GB" sz="2000" dirty="0">
                <a:solidFill>
                  <a:srgbClr val="000000"/>
                </a:solidFill>
              </a:rPr>
              <a:t>  </a:t>
            </a:r>
            <a:r>
              <a:rPr lang="sr-Latn-RS" sz="2000" dirty="0" smtClean="0">
                <a:solidFill>
                  <a:srgbClr val="000000"/>
                </a:solidFill>
              </a:rPr>
              <a:t>Rastvora za primenu </a:t>
            </a:r>
            <a:r>
              <a:rPr lang="en-GB" sz="2000" dirty="0" smtClean="0">
                <a:solidFill>
                  <a:srgbClr val="000000"/>
                </a:solidFill>
              </a:rPr>
              <a:t>(</a:t>
            </a:r>
            <a:r>
              <a:rPr lang="sr-Latn-RS" sz="2000" dirty="0" smtClean="0">
                <a:solidFill>
                  <a:srgbClr val="000000"/>
                </a:solidFill>
              </a:rPr>
              <a:t>voda, sredstvo, aditivi</a:t>
            </a:r>
            <a:r>
              <a:rPr lang="en-GB" sz="2000" dirty="0" smtClean="0">
                <a:solidFill>
                  <a:srgbClr val="000000"/>
                </a:solidFill>
              </a:rPr>
              <a:t>)</a:t>
            </a:r>
            <a:endParaRPr lang="en-GB" sz="2000" dirty="0">
              <a:solidFill>
                <a:srgbClr val="000000"/>
              </a:solidFill>
            </a:endParaRPr>
          </a:p>
          <a:p>
            <a:pPr>
              <a:spcAft>
                <a:spcPct val="0"/>
              </a:spcAft>
              <a:buClr>
                <a:srgbClr val="003399"/>
              </a:buClr>
              <a:buFontTx/>
              <a:buChar char="•"/>
            </a:pPr>
            <a:r>
              <a:rPr lang="en-GB" sz="2000" dirty="0">
                <a:solidFill>
                  <a:srgbClr val="000000"/>
                </a:solidFill>
              </a:rPr>
              <a:t>  </a:t>
            </a:r>
            <a:r>
              <a:rPr lang="sr-Latn-RS" sz="2000" dirty="0" smtClean="0">
                <a:solidFill>
                  <a:srgbClr val="000000"/>
                </a:solidFill>
              </a:rPr>
              <a:t>Pritiska</a:t>
            </a:r>
            <a:endParaRPr lang="en-GB" sz="2000" dirty="0">
              <a:solidFill>
                <a:srgbClr val="000000"/>
              </a:solidFill>
            </a:endParaRPr>
          </a:p>
          <a:p>
            <a:pPr>
              <a:spcAft>
                <a:spcPct val="0"/>
              </a:spcAft>
              <a:buClr>
                <a:srgbClr val="003399"/>
              </a:buClr>
              <a:buFontTx/>
              <a:buChar char="•"/>
            </a:pPr>
            <a:r>
              <a:rPr lang="en-GB" sz="2000" dirty="0">
                <a:solidFill>
                  <a:srgbClr val="000000"/>
                </a:solidFill>
              </a:rPr>
              <a:t>  </a:t>
            </a:r>
            <a:r>
              <a:rPr lang="sr-Latn-RS" sz="2000" dirty="0" smtClean="0">
                <a:solidFill>
                  <a:srgbClr val="000000"/>
                </a:solidFill>
              </a:rPr>
              <a:t>Vrste dizne</a:t>
            </a:r>
            <a:endParaRPr lang="en-GB" sz="2000" dirty="0">
              <a:solidFill>
                <a:srgbClr val="000000"/>
              </a:solidFill>
            </a:endParaRPr>
          </a:p>
        </p:txBody>
      </p: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0" y="4562475"/>
            <a:ext cx="8978900" cy="1952625"/>
            <a:chOff x="0" y="2874"/>
            <a:chExt cx="5656" cy="1230"/>
          </a:xfrm>
        </p:grpSpPr>
        <p:grpSp>
          <p:nvGrpSpPr>
            <p:cNvPr id="4" name="Group 11"/>
            <p:cNvGrpSpPr>
              <a:grpSpLocks/>
            </p:cNvGrpSpPr>
            <p:nvPr/>
          </p:nvGrpSpPr>
          <p:grpSpPr bwMode="auto">
            <a:xfrm>
              <a:off x="96" y="2874"/>
              <a:ext cx="5560" cy="879"/>
              <a:chOff x="104" y="1258"/>
              <a:chExt cx="5560" cy="879"/>
            </a:xfrm>
          </p:grpSpPr>
          <p:pic>
            <p:nvPicPr>
              <p:cNvPr id="30729" name="Picture 1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28" y="1258"/>
                <a:ext cx="5452" cy="692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</p:pic>
          <p:sp>
            <p:nvSpPr>
              <p:cNvPr id="30730" name="Text Box 13"/>
              <p:cNvSpPr txBox="1">
                <a:spLocks noChangeArrowheads="1"/>
              </p:cNvSpPr>
              <p:nvPr/>
            </p:nvSpPr>
            <p:spPr bwMode="auto">
              <a:xfrm>
                <a:off x="104" y="1904"/>
                <a:ext cx="5560" cy="233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sr-Latn-RS" sz="1400" dirty="0" smtClean="0">
                    <a:solidFill>
                      <a:srgbClr val="000000"/>
                    </a:solidFill>
                  </a:rPr>
                  <a:t>Veoma male           Male</a:t>
                </a:r>
                <a:r>
                  <a:rPr lang="en-GB" sz="1400" dirty="0">
                    <a:solidFill>
                      <a:srgbClr val="000000"/>
                    </a:solidFill>
                  </a:rPr>
                  <a:t>	  </a:t>
                </a:r>
                <a:r>
                  <a:rPr lang="sr-Latn-RS" sz="1400" dirty="0" smtClean="0">
                    <a:solidFill>
                      <a:srgbClr val="000000"/>
                    </a:solidFill>
                  </a:rPr>
                  <a:t>    Srednje</a:t>
                </a:r>
                <a:r>
                  <a:rPr lang="en-GB" sz="1400" dirty="0">
                    <a:solidFill>
                      <a:srgbClr val="000000"/>
                    </a:solidFill>
                  </a:rPr>
                  <a:t>	</a:t>
                </a:r>
                <a:r>
                  <a:rPr lang="sr-Latn-RS" sz="1400" dirty="0" smtClean="0">
                    <a:solidFill>
                      <a:srgbClr val="000000"/>
                    </a:solidFill>
                  </a:rPr>
                  <a:t>                    Krupne</a:t>
                </a:r>
                <a:r>
                  <a:rPr lang="en-GB" sz="1400" dirty="0">
                    <a:solidFill>
                      <a:srgbClr val="000000"/>
                    </a:solidFill>
                  </a:rPr>
                  <a:t>	    </a:t>
                </a:r>
                <a:r>
                  <a:rPr lang="sr-Latn-RS" sz="1400" dirty="0" smtClean="0">
                    <a:solidFill>
                      <a:srgbClr val="000000"/>
                    </a:solidFill>
                  </a:rPr>
                  <a:t>    Veoma krupne</a:t>
                </a:r>
                <a:r>
                  <a:rPr lang="sr-Latn-RS" dirty="0">
                    <a:solidFill>
                      <a:srgbClr val="000000"/>
                    </a:solidFill>
                  </a:rPr>
                  <a:t> </a:t>
                </a:r>
                <a:r>
                  <a:rPr lang="sr-Latn-RS" dirty="0" smtClean="0">
                    <a:solidFill>
                      <a:srgbClr val="000000"/>
                    </a:solidFill>
                  </a:rPr>
                  <a:t> </a:t>
                </a:r>
                <a:r>
                  <a:rPr lang="sr-Latn-RS" sz="1400" dirty="0" smtClean="0">
                    <a:solidFill>
                      <a:srgbClr val="000000"/>
                    </a:solidFill>
                  </a:rPr>
                  <a:t>Ekstremno krupne</a:t>
                </a:r>
                <a:endParaRPr lang="en-GB" sz="1400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30728" name="AutoShape 14"/>
            <p:cNvSpPr>
              <a:spLocks noChangeArrowheads="1"/>
            </p:cNvSpPr>
            <p:nvPr/>
          </p:nvSpPr>
          <p:spPr bwMode="auto">
            <a:xfrm>
              <a:off x="0" y="3368"/>
              <a:ext cx="1752" cy="736"/>
            </a:xfrm>
            <a:prstGeom prst="leftArrow">
              <a:avLst>
                <a:gd name="adj1" fmla="val 50000"/>
                <a:gd name="adj2" fmla="val 59511"/>
              </a:avLst>
            </a:prstGeom>
            <a:noFill/>
            <a:ln w="12700">
              <a:solidFill>
                <a:srgbClr val="FF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18" name="Rectangle 17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19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6" name="Straight Connector 5"/>
          <p:cNvCxnSpPr/>
          <p:nvPr/>
        </p:nvCxnSpPr>
        <p:spPr bwMode="auto">
          <a:xfrm>
            <a:off x="3175000" y="2428875"/>
            <a:ext cx="0" cy="3686790"/>
          </a:xfrm>
          <a:prstGeom prst="line">
            <a:avLst/>
          </a:prstGeom>
          <a:solidFill>
            <a:schemeClr val="accent2"/>
          </a:solidFill>
          <a:ln w="6350" cap="flat" cmpd="sng" algn="ctr">
            <a:solidFill>
              <a:schemeClr val="folHlink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>
            <a:off x="5724128" y="2463800"/>
            <a:ext cx="0" cy="3686790"/>
          </a:xfrm>
          <a:prstGeom prst="line">
            <a:avLst/>
          </a:prstGeom>
          <a:solidFill>
            <a:schemeClr val="accent2"/>
          </a:solidFill>
          <a:ln w="6350" cap="flat" cmpd="sng" algn="ctr">
            <a:solidFill>
              <a:schemeClr val="folHlink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</p:spTree>
    <p:extLst>
      <p:ext uri="{BB962C8B-B14F-4D97-AF65-F5344CB8AC3E}">
        <p14:creationId xmlns:p14="http://schemas.microsoft.com/office/powerpoint/2010/main" val="31815495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sr-Latn-RS" sz="2400" dirty="0" smtClean="0"/>
              <a:t>Odnos pritiska i veličine kapi </a:t>
            </a:r>
            <a:endParaRPr lang="en-GB" sz="2400" dirty="0" smtClean="0"/>
          </a:p>
        </p:txBody>
      </p:sp>
      <p:pic>
        <p:nvPicPr>
          <p:cNvPr id="24580" name="Picture 4" descr="pressure gauge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268760"/>
            <a:ext cx="5870575" cy="412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5"/>
          <p:cNvGrpSpPr/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7" name="Rectangle 6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8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3412620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1876378"/>
            <a:ext cx="7239000" cy="427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92899" name="Group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3131471"/>
              </p:ext>
            </p:extLst>
          </p:nvPr>
        </p:nvGraphicFramePr>
        <p:xfrm>
          <a:off x="424208" y="260648"/>
          <a:ext cx="8686800" cy="1181100"/>
        </p:xfrm>
        <a:graphic>
          <a:graphicData uri="http://schemas.openxmlformats.org/drawingml/2006/table">
            <a:tbl>
              <a:tblPr/>
              <a:tblGrid>
                <a:gridCol w="1447800"/>
                <a:gridCol w="1587500"/>
                <a:gridCol w="1511300"/>
                <a:gridCol w="1368425"/>
                <a:gridCol w="1439863"/>
                <a:gridCol w="1331912"/>
              </a:tblGrid>
              <a:tr h="11811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100000"/>
                        </a:spcAft>
                        <a:buClr>
                          <a:srgbClr val="5F7800"/>
                        </a:buClr>
                        <a:buSzPct val="110000"/>
                        <a:buFont typeface="Arial" pitchFamily="34" charset="0"/>
                        <a:buNone/>
                        <a:tabLst/>
                      </a:pPr>
                      <a:r>
                        <a:rPr kumimoji="0" lang="sr-Latn-R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pitchFamily="34" charset="0"/>
                        </a:rPr>
                        <a:t>Klasifikacija kapi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100000"/>
                        </a:spcAft>
                        <a:buClr>
                          <a:srgbClr val="5F7800"/>
                        </a:buClr>
                        <a:buSzPct val="110000"/>
                        <a:buFont typeface="Arial" pitchFamily="34" charset="0"/>
                        <a:buNone/>
                        <a:tabLst/>
                      </a:pPr>
                      <a:r>
                        <a:rPr kumimoji="0" lang="sr-Latn-R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pitchFamily="34" charset="0"/>
                        </a:rPr>
                        <a:t>Veličina kapi</a:t>
                      </a:r>
                      <a:endParaRPr kumimoji="0" lang="fr-F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100000"/>
                        </a:spcAft>
                        <a:buClr>
                          <a:srgbClr val="5F7800"/>
                        </a:buClr>
                        <a:buSzPct val="110000"/>
                        <a:buFont typeface="Arial" pitchFamily="34" charset="0"/>
                        <a:buNone/>
                        <a:tabLst/>
                      </a:pPr>
                      <a:r>
                        <a:rPr kumimoji="0" lang="sr-Latn-R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pitchFamily="34" charset="0"/>
                        </a:rPr>
                        <a:t>Prečnik kapi</a:t>
                      </a:r>
                      <a:endParaRPr kumimoji="0" lang="fr-F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100000"/>
                        </a:spcAft>
                        <a:buClr>
                          <a:srgbClr val="5F7800"/>
                        </a:buClr>
                        <a:buSzPct val="110000"/>
                        <a:buFont typeface="Arial" pitchFamily="34" charset="0"/>
                        <a:buNone/>
                        <a:tabLst/>
                      </a:pPr>
                      <a:r>
                        <a:rPr kumimoji="0" lang="sr-Latn-R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pitchFamily="34" charset="0"/>
                        </a:rPr>
                        <a:t>Pokrivenost</a:t>
                      </a:r>
                      <a:endParaRPr kumimoji="0" lang="fr-F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100000"/>
                        </a:spcAft>
                        <a:buClr>
                          <a:srgbClr val="5F7800"/>
                        </a:buClr>
                        <a:buSzPct val="110000"/>
                        <a:buFont typeface="Arial" pitchFamily="34" charset="0"/>
                        <a:buNone/>
                        <a:tabLst/>
                      </a:pPr>
                      <a:r>
                        <a:rPr kumimoji="0" lang="sr-Latn-R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pitchFamily="34" charset="0"/>
                        </a:rPr>
                        <a:t>Prodornost</a:t>
                      </a:r>
                      <a:endParaRPr kumimoji="0" lang="fr-F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100000"/>
                        </a:spcAft>
                        <a:buClr>
                          <a:srgbClr val="5F7800"/>
                        </a:buClr>
                        <a:buSzPct val="110000"/>
                        <a:buFont typeface="Arial" pitchFamily="34" charset="0"/>
                        <a:buNone/>
                        <a:tabLst/>
                      </a:pPr>
                      <a:r>
                        <a:rPr kumimoji="0" lang="sr-Latn-R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pitchFamily="34" charset="0"/>
                        </a:rPr>
                        <a:t>Rizik od zanošenja</a:t>
                      </a:r>
                      <a:endParaRPr kumimoji="0" lang="fr-F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667" name="Text Box 19"/>
          <p:cNvSpPr txBox="1">
            <a:spLocks noChangeArrowheads="1"/>
          </p:cNvSpPr>
          <p:nvPr/>
        </p:nvSpPr>
        <p:spPr bwMode="auto">
          <a:xfrm>
            <a:off x="385763" y="2166143"/>
            <a:ext cx="13779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sr-Latn-RS" sz="1800" b="1" dirty="0" smtClean="0">
                <a:latin typeface="Times New Roman" pitchFamily="18" charset="0"/>
              </a:rPr>
              <a:t>Veoma male</a:t>
            </a:r>
            <a:endParaRPr lang="fr-FR" sz="1800" b="1" dirty="0">
              <a:latin typeface="Times New Roman" pitchFamily="18" charset="0"/>
            </a:endParaRPr>
          </a:p>
        </p:txBody>
      </p:sp>
      <p:sp>
        <p:nvSpPr>
          <p:cNvPr id="27668" name="Text Box 20"/>
          <p:cNvSpPr txBox="1">
            <a:spLocks noChangeArrowheads="1"/>
          </p:cNvSpPr>
          <p:nvPr/>
        </p:nvSpPr>
        <p:spPr bwMode="auto">
          <a:xfrm>
            <a:off x="457200" y="3029743"/>
            <a:ext cx="1162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RS" sz="1800" b="1" dirty="0" smtClean="0">
                <a:latin typeface="Times New Roman" pitchFamily="18" charset="0"/>
              </a:rPr>
              <a:t>Male</a:t>
            </a:r>
            <a:endParaRPr lang="fr-FR" sz="1800" b="1" dirty="0">
              <a:latin typeface="Times New Roman" pitchFamily="18" charset="0"/>
            </a:endParaRPr>
          </a:p>
        </p:txBody>
      </p:sp>
      <p:sp>
        <p:nvSpPr>
          <p:cNvPr id="27669" name="Text Box 21"/>
          <p:cNvSpPr txBox="1">
            <a:spLocks noChangeArrowheads="1"/>
          </p:cNvSpPr>
          <p:nvPr/>
        </p:nvSpPr>
        <p:spPr bwMode="auto">
          <a:xfrm>
            <a:off x="457200" y="3831383"/>
            <a:ext cx="1162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RS" sz="1800" b="1" dirty="0" smtClean="0">
                <a:latin typeface="Times New Roman" pitchFamily="18" charset="0"/>
              </a:rPr>
              <a:t>Srednje</a:t>
            </a:r>
            <a:endParaRPr lang="fr-FR" sz="1800" b="1" dirty="0">
              <a:latin typeface="Times New Roman" pitchFamily="18" charset="0"/>
            </a:endParaRPr>
          </a:p>
        </p:txBody>
      </p:sp>
      <p:sp>
        <p:nvSpPr>
          <p:cNvPr id="27670" name="Text Box 22"/>
          <p:cNvSpPr txBox="1">
            <a:spLocks noChangeArrowheads="1"/>
          </p:cNvSpPr>
          <p:nvPr/>
        </p:nvSpPr>
        <p:spPr bwMode="auto">
          <a:xfrm>
            <a:off x="457200" y="4671078"/>
            <a:ext cx="1162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RS" sz="1800" b="1" dirty="0" smtClean="0">
                <a:latin typeface="Times New Roman" pitchFamily="18" charset="0"/>
              </a:rPr>
              <a:t>Krupne</a:t>
            </a:r>
            <a:endParaRPr lang="fr-FR" sz="1800" b="1" dirty="0">
              <a:latin typeface="Times New Roman" pitchFamily="18" charset="0"/>
            </a:endParaRPr>
          </a:p>
        </p:txBody>
      </p:sp>
      <p:sp>
        <p:nvSpPr>
          <p:cNvPr id="27671" name="Text Box 23"/>
          <p:cNvSpPr txBox="1">
            <a:spLocks noChangeArrowheads="1"/>
          </p:cNvSpPr>
          <p:nvPr/>
        </p:nvSpPr>
        <p:spPr bwMode="auto">
          <a:xfrm>
            <a:off x="433528" y="5603033"/>
            <a:ext cx="1690200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sr-Latn-RS" sz="1800" b="1" dirty="0" smtClean="0">
                <a:latin typeface="Times New Roman" pitchFamily="18" charset="0"/>
              </a:rPr>
              <a:t>Veoma krupne</a:t>
            </a:r>
            <a:endParaRPr lang="fr-FR" sz="1800" b="1" dirty="0">
              <a:latin typeface="Times New Roman" pitchFamily="18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11" name="Rectangle 10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12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5945671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pitchFamily="34" charset="0"/>
              </a:rPr>
              <a:t>Application-Technology-2007</a:t>
            </a:r>
          </a:p>
        </p:txBody>
      </p:sp>
      <p:sp>
        <p:nvSpPr>
          <p:cNvPr id="61443" name="Rectangle 55"/>
          <p:cNvSpPr>
            <a:spLocks noChangeArrowheads="1"/>
          </p:cNvSpPr>
          <p:nvPr/>
        </p:nvSpPr>
        <p:spPr bwMode="auto">
          <a:xfrm>
            <a:off x="0" y="6092825"/>
            <a:ext cx="9144000" cy="765175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61444" name="Rectangle 3"/>
          <p:cNvSpPr>
            <a:spLocks noChangeAspect="1" noChangeArrowheads="1"/>
          </p:cNvSpPr>
          <p:nvPr/>
        </p:nvSpPr>
        <p:spPr bwMode="auto">
          <a:xfrm>
            <a:off x="4752975" y="3048000"/>
            <a:ext cx="369888" cy="4143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61445" name="Rectangle 4"/>
          <p:cNvSpPr>
            <a:spLocks noChangeAspect="1" noChangeArrowheads="1"/>
          </p:cNvSpPr>
          <p:nvPr/>
        </p:nvSpPr>
        <p:spPr bwMode="auto">
          <a:xfrm>
            <a:off x="6005513" y="3524250"/>
            <a:ext cx="415925" cy="5286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CH"/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9163"/>
          </a:xfrm>
          <a:noFill/>
        </p:spPr>
        <p:txBody>
          <a:bodyPr/>
          <a:lstStyle/>
          <a:p>
            <a:r>
              <a:rPr lang="de-CH" b="0" dirty="0" smtClean="0"/>
              <a:t>	</a:t>
            </a:r>
            <a:r>
              <a:rPr lang="sr-Latn-RS" sz="2400" dirty="0" smtClean="0"/>
              <a:t>Dizne</a:t>
            </a:r>
            <a:endParaRPr lang="de-CH" sz="2400" dirty="0" smtClean="0"/>
          </a:p>
        </p:txBody>
      </p:sp>
      <p:pic>
        <p:nvPicPr>
          <p:cNvPr id="61447" name="Picture 5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809625"/>
            <a:ext cx="8858250" cy="54292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grpSp>
        <p:nvGrpSpPr>
          <p:cNvPr id="9" name="Group 8"/>
          <p:cNvGrpSpPr/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10" name="Rectangle 9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11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Rectangle 1"/>
          <p:cNvSpPr/>
          <p:nvPr/>
        </p:nvSpPr>
        <p:spPr bwMode="auto">
          <a:xfrm>
            <a:off x="0" y="809625"/>
            <a:ext cx="2627784" cy="4347567"/>
          </a:xfrm>
          <a:prstGeom prst="rect">
            <a:avLst/>
          </a:prstGeom>
          <a:solidFill>
            <a:schemeClr val="bg1"/>
          </a:solidFill>
          <a:ln w="6350" cap="flat" cmpd="sng" algn="ctr">
            <a:solidFill>
              <a:schemeClr val="folHlink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sr-Latn-RS" b="1" dirty="0" smtClean="0"/>
              <a:t>ISO standard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endParaRPr kumimoji="0" lang="sr-Latn-R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sr-Latn-RS" b="1" dirty="0"/>
              <a:t>i</a:t>
            </a:r>
            <a:r>
              <a:rPr lang="sr-Latn-RS" b="1" dirty="0" smtClean="0"/>
              <a:t>sta boje </a:t>
            </a:r>
            <a:r>
              <a:rPr lang="en-US" b="1" dirty="0" smtClean="0"/>
              <a:t>=</a:t>
            </a:r>
            <a:r>
              <a:rPr lang="sr-Latn-RS" b="1" dirty="0" smtClean="0"/>
              <a:t> isti protok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endParaRPr kumimoji="0" lang="sr-Latn-R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sr-Latn-RS" b="1" dirty="0" smtClean="0"/>
              <a:t>pri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endParaRPr kumimoji="0" lang="sr-Latn-R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sr-Latn-RS" b="1" dirty="0"/>
              <a:t>i</a:t>
            </a:r>
            <a:r>
              <a:rPr lang="sr-Latn-RS" b="1" dirty="0" smtClean="0"/>
              <a:t>stom pritisku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0" y="5445223"/>
            <a:ext cx="2627784" cy="1397873"/>
          </a:xfrm>
          <a:prstGeom prst="rect">
            <a:avLst/>
          </a:prstGeom>
          <a:solidFill>
            <a:schemeClr val="bg1"/>
          </a:solidFill>
          <a:ln w="6350" cap="flat" cmpd="sng" algn="ctr">
            <a:solidFill>
              <a:schemeClr val="folHlink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sr-Latn-R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US galon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u </a:t>
            </a:r>
            <a:r>
              <a:rPr kumimoji="0" lang="sr-Latn-R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min pri </a:t>
            </a:r>
            <a:endParaRPr kumimoji="0" lang="en-US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sr-Latn-R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40 psi</a:t>
            </a:r>
            <a:endParaRPr kumimoji="0" lang="en-US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en-US" baseline="0" dirty="0" smtClean="0"/>
              <a:t>(0,4 gal (1,51</a:t>
            </a:r>
            <a:r>
              <a:rPr lang="en-US" dirty="0" smtClean="0"/>
              <a:t> lit) u min </a:t>
            </a:r>
            <a:r>
              <a:rPr lang="en-US" dirty="0" err="1" smtClean="0"/>
              <a:t>pri</a:t>
            </a:r>
            <a:r>
              <a:rPr lang="en-US" dirty="0" smtClean="0"/>
              <a:t> 2,81 bar)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788517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3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15616" y="-115289"/>
            <a:ext cx="6401646" cy="6209928"/>
          </a:xfrm>
          <a:noFill/>
        </p:spPr>
      </p:pic>
      <p:grpSp>
        <p:nvGrpSpPr>
          <p:cNvPr id="5" name="Group 4"/>
          <p:cNvGrpSpPr/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6" name="Rectangle 5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7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2744657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636588" y="3530487"/>
            <a:ext cx="3919537" cy="682625"/>
          </a:xfrm>
          <a:prstGeom prst="rect">
            <a:avLst/>
          </a:prstGeom>
          <a:solidFill>
            <a:srgbClr val="FF8149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8149"/>
            </a:extrusionClr>
          </a:sp3d>
        </p:spPr>
        <p:txBody>
          <a:bodyPr lIns="90488" tIns="44450" rIns="90488" bIns="44450" anchor="ctr">
            <a:spAutoFit/>
            <a:flatTx/>
          </a:bodyPr>
          <a:lstStyle/>
          <a:p>
            <a:endParaRPr lang="de-CH"/>
          </a:p>
        </p:txBody>
      </p:sp>
      <p:sp>
        <p:nvSpPr>
          <p:cNvPr id="505859" name="AutoShape 3"/>
          <p:cNvSpPr>
            <a:spLocks noChangeArrowheads="1"/>
          </p:cNvSpPr>
          <p:nvPr/>
        </p:nvSpPr>
        <p:spPr bwMode="auto">
          <a:xfrm>
            <a:off x="617538" y="1976324"/>
            <a:ext cx="7769225" cy="385763"/>
          </a:xfrm>
          <a:prstGeom prst="leftRightArrow">
            <a:avLst>
              <a:gd name="adj1" fmla="val 50000"/>
              <a:gd name="adj2" fmla="val 110583"/>
            </a:avLst>
          </a:prstGeom>
          <a:gradFill rotWithShape="0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  <a:effectLst/>
        </p:spPr>
        <p:txBody>
          <a:bodyPr lIns="90488" tIns="44450" rIns="90488" bIns="44450" anchor="ctr">
            <a:spAutoFit/>
          </a:bodyPr>
          <a:lstStyle/>
          <a:p>
            <a:pPr>
              <a:defRPr/>
            </a:pPr>
            <a:endParaRPr lang="de-CH"/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151135" y="2423092"/>
            <a:ext cx="2759530" cy="39754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90488" tIns="44450" rIns="90488" bIns="4445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 dirty="0" smtClean="0">
                <a:ea typeface="SimSun" pitchFamily="2" charset="-122"/>
              </a:rPr>
              <a:t>50%</a:t>
            </a:r>
            <a:r>
              <a:rPr lang="sr-Latn-RS" altLang="zh-CN" sz="2000" b="1" dirty="0" smtClean="0">
                <a:ea typeface="SimSun" pitchFamily="2" charset="-122"/>
              </a:rPr>
              <a:t> uspeh</a:t>
            </a:r>
            <a:endParaRPr lang="en-US" altLang="zh-CN" sz="2000" b="1" dirty="0">
              <a:ea typeface="SimSun" pitchFamily="2" charset="-122"/>
            </a:endParaRPr>
          </a:p>
        </p:txBody>
      </p:sp>
      <p:sp>
        <p:nvSpPr>
          <p:cNvPr id="505861" name="AutoShape 5"/>
          <p:cNvSpPr>
            <a:spLocks noChangeArrowheads="1"/>
          </p:cNvSpPr>
          <p:nvPr/>
        </p:nvSpPr>
        <p:spPr bwMode="auto">
          <a:xfrm>
            <a:off x="588963" y="2868499"/>
            <a:ext cx="3887787" cy="384175"/>
          </a:xfrm>
          <a:prstGeom prst="leftRightArrow">
            <a:avLst>
              <a:gd name="adj1" fmla="val 49815"/>
              <a:gd name="adj2" fmla="val 107195"/>
            </a:avLst>
          </a:prstGeom>
          <a:gradFill rotWithShape="0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  <a:effectLst/>
        </p:spPr>
        <p:txBody>
          <a:bodyPr lIns="90488" tIns="44450" rIns="90488" bIns="44450" anchor="ctr">
            <a:spAutoFit/>
          </a:bodyPr>
          <a:lstStyle/>
          <a:p>
            <a:pPr>
              <a:defRPr/>
            </a:pPr>
            <a:endParaRPr lang="de-CH"/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1400175" y="1525474"/>
            <a:ext cx="6757988" cy="4587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90488" tIns="44450" rIns="90488" bIns="4445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 dirty="0" smtClean="0">
                <a:ea typeface="SimSun" pitchFamily="2" charset="-122"/>
              </a:rPr>
              <a:t>100</a:t>
            </a:r>
            <a:r>
              <a:rPr lang="en-US" altLang="zh-CN" sz="2400" b="1" dirty="0">
                <a:ea typeface="SimSun" pitchFamily="2" charset="-122"/>
              </a:rPr>
              <a:t>% </a:t>
            </a:r>
            <a:r>
              <a:rPr lang="sr-Latn-RS" altLang="zh-CN" sz="2400" b="1" dirty="0" smtClean="0">
                <a:ea typeface="SimSun" pitchFamily="2" charset="-122"/>
              </a:rPr>
              <a:t>uspeh</a:t>
            </a:r>
            <a:endParaRPr lang="zh-CN" altLang="en-US" sz="2400" b="1" dirty="0">
              <a:ea typeface="SimSun" pitchFamily="2" charset="-122"/>
            </a:endParaRPr>
          </a:p>
        </p:txBody>
      </p:sp>
      <p:sp>
        <p:nvSpPr>
          <p:cNvPr id="8199" name="AutoShape 7"/>
          <p:cNvSpPr>
            <a:spLocks noChangeArrowheads="1"/>
          </p:cNvSpPr>
          <p:nvPr/>
        </p:nvSpPr>
        <p:spPr bwMode="auto">
          <a:xfrm>
            <a:off x="4476750" y="2866912"/>
            <a:ext cx="3902075" cy="384175"/>
          </a:xfrm>
          <a:prstGeom prst="leftRightArrow">
            <a:avLst>
              <a:gd name="adj1" fmla="val 49815"/>
              <a:gd name="adj2" fmla="val 107589"/>
            </a:avLst>
          </a:prstGeom>
          <a:gradFill rotWithShape="0">
            <a:gsLst>
              <a:gs pos="0">
                <a:srgbClr val="001847"/>
              </a:gs>
              <a:gs pos="50000">
                <a:srgbClr val="003399"/>
              </a:gs>
              <a:gs pos="100000">
                <a:srgbClr val="001847"/>
              </a:gs>
            </a:gsLst>
            <a:lin ang="5400000" scaled="1"/>
          </a:gradFill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</p:spPr>
        <p:txBody>
          <a:bodyPr lIns="90488" tIns="44450" rIns="90488" bIns="44450" anchor="ctr">
            <a:spAutoFit/>
          </a:bodyPr>
          <a:lstStyle/>
          <a:p>
            <a:endParaRPr lang="de-CH"/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1066800" y="3716224"/>
            <a:ext cx="3054350" cy="3635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90488" tIns="44450" rIns="90488" bIns="4445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Latn-RS" sz="1800" b="1" dirty="0" smtClean="0">
                <a:solidFill>
                  <a:schemeClr val="bg1"/>
                </a:solidFill>
                <a:ea typeface="MS PGothic" pitchFamily="34" charset="-128"/>
              </a:rPr>
              <a:t>Efikasnost sredstva</a:t>
            </a:r>
            <a:endParaRPr lang="zh-CN" altLang="en-US" sz="1800" b="1" dirty="0">
              <a:solidFill>
                <a:schemeClr val="bg1"/>
              </a:solidFill>
              <a:ea typeface="SimSun" pitchFamily="2" charset="-122"/>
            </a:endParaRPr>
          </a:p>
        </p:txBody>
      </p:sp>
      <p:sp>
        <p:nvSpPr>
          <p:cNvPr id="8202" name="Rectangle 11"/>
          <p:cNvSpPr>
            <a:spLocks noChangeArrowheads="1"/>
          </p:cNvSpPr>
          <p:nvPr/>
        </p:nvSpPr>
        <p:spPr bwMode="auto">
          <a:xfrm>
            <a:off x="4521200" y="3528899"/>
            <a:ext cx="1751013" cy="688975"/>
          </a:xfrm>
          <a:prstGeom prst="rect">
            <a:avLst/>
          </a:prstGeom>
          <a:solidFill>
            <a:srgbClr val="C2D157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C2D157"/>
            </a:extrusionClr>
          </a:sp3d>
        </p:spPr>
        <p:txBody>
          <a:bodyPr lIns="90488" tIns="44450" rIns="90488" bIns="44450" anchor="ctr">
            <a:spAutoFit/>
            <a:flatTx/>
          </a:bodyPr>
          <a:lstStyle/>
          <a:p>
            <a:endParaRPr lang="de-CH"/>
          </a:p>
        </p:txBody>
      </p:sp>
      <p:sp>
        <p:nvSpPr>
          <p:cNvPr id="8203" name="Text Box 12"/>
          <p:cNvSpPr txBox="1">
            <a:spLocks noChangeArrowheads="1"/>
          </p:cNvSpPr>
          <p:nvPr/>
        </p:nvSpPr>
        <p:spPr bwMode="auto">
          <a:xfrm>
            <a:off x="4594225" y="3436824"/>
            <a:ext cx="1506538" cy="64376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90488" tIns="44450" rIns="90488" bIns="4445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Latn-RS" sz="1800" b="1" dirty="0" smtClean="0">
                <a:solidFill>
                  <a:schemeClr val="bg1"/>
                </a:solidFill>
                <a:ea typeface="MS PGothic" pitchFamily="34" charset="-128"/>
              </a:rPr>
              <a:t>Vreme primene</a:t>
            </a:r>
            <a:endParaRPr lang="zh-CN" altLang="en-US" sz="1800" b="1" dirty="0">
              <a:solidFill>
                <a:schemeClr val="bg1"/>
              </a:solidFill>
              <a:ea typeface="SimSun" pitchFamily="2" charset="-122"/>
            </a:endParaRPr>
          </a:p>
        </p:txBody>
      </p:sp>
      <p:sp>
        <p:nvSpPr>
          <p:cNvPr id="8204" name="Rectangle 13"/>
          <p:cNvSpPr>
            <a:spLocks noChangeArrowheads="1"/>
          </p:cNvSpPr>
          <p:nvPr/>
        </p:nvSpPr>
        <p:spPr bwMode="auto">
          <a:xfrm>
            <a:off x="6257925" y="3536837"/>
            <a:ext cx="1276350" cy="688975"/>
          </a:xfrm>
          <a:prstGeom prst="rect">
            <a:avLst/>
          </a:prstGeom>
          <a:solidFill>
            <a:srgbClr val="B1B1CB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B1B1CB"/>
            </a:extrusionClr>
          </a:sp3d>
        </p:spPr>
        <p:txBody>
          <a:bodyPr lIns="90488" tIns="44450" rIns="90488" bIns="44450" anchor="ctr">
            <a:spAutoFit/>
            <a:flatTx/>
          </a:bodyPr>
          <a:lstStyle/>
          <a:p>
            <a:endParaRPr lang="de-CH"/>
          </a:p>
        </p:txBody>
      </p:sp>
      <p:sp>
        <p:nvSpPr>
          <p:cNvPr id="8205" name="Rectangle 14"/>
          <p:cNvSpPr>
            <a:spLocks noChangeArrowheads="1"/>
          </p:cNvSpPr>
          <p:nvPr/>
        </p:nvSpPr>
        <p:spPr bwMode="auto">
          <a:xfrm>
            <a:off x="7473950" y="3535249"/>
            <a:ext cx="915988" cy="688975"/>
          </a:xfrm>
          <a:prstGeom prst="rect">
            <a:avLst/>
          </a:prstGeom>
          <a:solidFill>
            <a:srgbClr val="FFFF4D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4D"/>
            </a:extrusionClr>
          </a:sp3d>
        </p:spPr>
        <p:txBody>
          <a:bodyPr lIns="90488" tIns="44450" rIns="90488" bIns="44450" anchor="ctr">
            <a:spAutoFit/>
            <a:flatTx/>
          </a:bodyPr>
          <a:lstStyle/>
          <a:p>
            <a:endParaRPr lang="de-CH"/>
          </a:p>
        </p:txBody>
      </p:sp>
      <p:sp>
        <p:nvSpPr>
          <p:cNvPr id="8206" name="Text Box 15"/>
          <p:cNvSpPr txBox="1">
            <a:spLocks noChangeArrowheads="1"/>
          </p:cNvSpPr>
          <p:nvPr/>
        </p:nvSpPr>
        <p:spPr bwMode="auto">
          <a:xfrm>
            <a:off x="6208713" y="3441587"/>
            <a:ext cx="1377950" cy="8284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90488" tIns="44450" rIns="90488" bIns="44450">
            <a:spAutoFit/>
          </a:bodyPr>
          <a:lstStyle/>
          <a:p>
            <a:pPr algn="ctr">
              <a:spcAft>
                <a:spcPct val="0"/>
              </a:spcAft>
            </a:pPr>
            <a:r>
              <a:rPr lang="en-US" sz="1600" b="1" dirty="0" err="1" smtClean="0">
                <a:solidFill>
                  <a:schemeClr val="bg1"/>
                </a:solidFill>
                <a:ea typeface="MS PGothic" pitchFamily="34" charset="-128"/>
              </a:rPr>
              <a:t>Kalibracija</a:t>
            </a:r>
            <a:r>
              <a:rPr lang="en-US" sz="1600" b="1" dirty="0" smtClean="0">
                <a:solidFill>
                  <a:schemeClr val="bg1"/>
                </a:solidFill>
                <a:ea typeface="MS PGothic" pitchFamily="34" charset="-128"/>
              </a:rPr>
              <a:t> u</a:t>
            </a:r>
            <a:r>
              <a:rPr lang="sr-Latn-RS" sz="1600" b="1" dirty="0" smtClean="0">
                <a:solidFill>
                  <a:schemeClr val="bg1"/>
                </a:solidFill>
                <a:ea typeface="MS PGothic" pitchFamily="34" charset="-128"/>
              </a:rPr>
              <a:t>ređaj</a:t>
            </a:r>
            <a:r>
              <a:rPr lang="en-US" sz="1600" b="1" dirty="0" smtClean="0">
                <a:solidFill>
                  <a:schemeClr val="bg1"/>
                </a:solidFill>
                <a:ea typeface="MS PGothic" pitchFamily="34" charset="-128"/>
              </a:rPr>
              <a:t>a</a:t>
            </a:r>
            <a:r>
              <a:rPr lang="sr-Latn-RS" sz="1600" b="1" dirty="0" smtClean="0">
                <a:solidFill>
                  <a:schemeClr val="bg1"/>
                </a:solidFill>
                <a:ea typeface="MS PGothic" pitchFamily="34" charset="-128"/>
              </a:rPr>
              <a:t> za primenu</a:t>
            </a:r>
            <a:endParaRPr lang="en-US" altLang="zh-CN" sz="1600" b="1" dirty="0">
              <a:solidFill>
                <a:schemeClr val="bg1"/>
              </a:solidFill>
              <a:ea typeface="SimSun" pitchFamily="2" charset="-122"/>
            </a:endParaRPr>
          </a:p>
        </p:txBody>
      </p:sp>
      <p:sp>
        <p:nvSpPr>
          <p:cNvPr id="8207" name="Text Box 16"/>
          <p:cNvSpPr txBox="1">
            <a:spLocks noChangeArrowheads="1"/>
          </p:cNvSpPr>
          <p:nvPr/>
        </p:nvSpPr>
        <p:spPr bwMode="auto">
          <a:xfrm>
            <a:off x="7481888" y="3565412"/>
            <a:ext cx="10572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spcAft>
                <a:spcPct val="0"/>
              </a:spcAft>
            </a:pPr>
            <a:r>
              <a:rPr lang="sr-Latn-RS" sz="1800" b="1" dirty="0" smtClean="0">
                <a:solidFill>
                  <a:schemeClr val="bg1"/>
                </a:solidFill>
                <a:ea typeface="MS PGothic" pitchFamily="34" charset="-128"/>
              </a:rPr>
              <a:t>Dizne</a:t>
            </a:r>
            <a:endParaRPr lang="zh-CN" altLang="en-GB" sz="1800" b="1" dirty="0">
              <a:solidFill>
                <a:schemeClr val="bg1"/>
              </a:solidFill>
              <a:ea typeface="SimSun" pitchFamily="2" charset="-122"/>
            </a:endParaRPr>
          </a:p>
        </p:txBody>
      </p:sp>
      <p:sp>
        <p:nvSpPr>
          <p:cNvPr id="8208" name="Rectangle 17"/>
          <p:cNvSpPr>
            <a:spLocks noChangeArrowheads="1"/>
          </p:cNvSpPr>
          <p:nvPr/>
        </p:nvSpPr>
        <p:spPr bwMode="auto">
          <a:xfrm>
            <a:off x="304800" y="106363"/>
            <a:ext cx="8839200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5200" tIns="0" rIns="0" bIns="0" anchor="ctr"/>
          <a:lstStyle/>
          <a:p>
            <a:pPr defTabSz="957263">
              <a:lnSpc>
                <a:spcPct val="90000"/>
              </a:lnSpc>
              <a:spcAft>
                <a:spcPct val="0"/>
              </a:spcAft>
            </a:pPr>
            <a:endParaRPr lang="zh-CN" altLang="en-US" sz="2400" b="1">
              <a:solidFill>
                <a:srgbClr val="5F7800"/>
              </a:solidFill>
              <a:ea typeface="SimSun" pitchFamily="2" charset="-122"/>
            </a:endParaRPr>
          </a:p>
        </p:txBody>
      </p:sp>
      <p:sp>
        <p:nvSpPr>
          <p:cNvPr id="8209" name="Rectangle 18"/>
          <p:cNvSpPr>
            <a:spLocks noChangeArrowheads="1"/>
          </p:cNvSpPr>
          <p:nvPr/>
        </p:nvSpPr>
        <p:spPr bwMode="auto">
          <a:xfrm>
            <a:off x="0" y="234950"/>
            <a:ext cx="91440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de-CH" sz="2400" b="1" dirty="0">
                <a:solidFill>
                  <a:srgbClr val="009933"/>
                </a:solidFill>
              </a:rPr>
              <a:t> </a:t>
            </a:r>
            <a:r>
              <a:rPr lang="de-CH" sz="2400" b="1" dirty="0" smtClean="0">
                <a:solidFill>
                  <a:srgbClr val="5F7800"/>
                </a:solidFill>
                <a:latin typeface="+mj-lt"/>
                <a:ea typeface="+mj-ea"/>
                <a:cs typeface="+mj-cs"/>
              </a:rPr>
              <a:t>Uspeh za</a:t>
            </a:r>
            <a:r>
              <a:rPr lang="sr-Latn-RS" sz="2400" b="1" dirty="0" smtClean="0">
                <a:solidFill>
                  <a:srgbClr val="5F7800"/>
                </a:solidFill>
                <a:latin typeface="+mj-lt"/>
                <a:ea typeface="+mj-ea"/>
                <a:cs typeface="+mj-cs"/>
              </a:rPr>
              <a:t>štite</a:t>
            </a:r>
            <a:endParaRPr lang="zh-CN" altLang="en-GB" sz="2400" b="1" dirty="0">
              <a:solidFill>
                <a:srgbClr val="5F78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5018155" y="2420376"/>
            <a:ext cx="2759530" cy="39754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90488" tIns="44450" rIns="90488" bIns="4445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 dirty="0" smtClean="0">
                <a:ea typeface="SimSun" pitchFamily="2" charset="-122"/>
              </a:rPr>
              <a:t>50%</a:t>
            </a:r>
            <a:r>
              <a:rPr lang="sr-Latn-RS" altLang="zh-CN" sz="2000" b="1" dirty="0" smtClean="0">
                <a:ea typeface="SimSun" pitchFamily="2" charset="-122"/>
              </a:rPr>
              <a:t> uspeh</a:t>
            </a:r>
            <a:endParaRPr lang="en-US" altLang="zh-CN" sz="2000" b="1" dirty="0">
              <a:ea typeface="SimSun" pitchFamily="2" charset="-122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25" name="Rectangle 24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26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0620488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 anchor="t"/>
          <a:lstStyle/>
          <a:p>
            <a:r>
              <a:rPr lang="en-GB" sz="2400" b="0" dirty="0" smtClean="0">
                <a:solidFill>
                  <a:srgbClr val="000066"/>
                </a:solidFill>
              </a:rPr>
              <a:t>    </a:t>
            </a:r>
            <a:r>
              <a:rPr lang="sr-Latn-RS" sz="2400" dirty="0" smtClean="0"/>
              <a:t>Označavanje dizni</a:t>
            </a:r>
            <a:r>
              <a:rPr lang="en-GB" sz="2400" b="0" dirty="0" smtClean="0"/>
              <a:t/>
            </a:r>
            <a:br>
              <a:rPr lang="en-GB" sz="2400" b="0" dirty="0" smtClean="0"/>
            </a:br>
            <a:r>
              <a:rPr lang="en-GB" sz="900" dirty="0" smtClean="0">
                <a:solidFill>
                  <a:srgbClr val="000066"/>
                </a:solidFill>
              </a:rPr>
              <a:t/>
            </a:r>
            <a:br>
              <a:rPr lang="en-GB" sz="900" dirty="0" smtClean="0">
                <a:solidFill>
                  <a:srgbClr val="000066"/>
                </a:solidFill>
              </a:rPr>
            </a:br>
            <a:r>
              <a:rPr lang="en-GB" sz="1800" dirty="0" smtClean="0">
                <a:solidFill>
                  <a:srgbClr val="000066"/>
                </a:solidFill>
              </a:rPr>
              <a:t> </a:t>
            </a:r>
            <a:r>
              <a:rPr lang="en-GB" sz="1800" dirty="0" smtClean="0">
                <a:solidFill>
                  <a:srgbClr val="A50021"/>
                </a:solidFill>
              </a:rPr>
              <a:t>					</a:t>
            </a:r>
            <a:br>
              <a:rPr lang="en-GB" sz="1800" dirty="0" smtClean="0">
                <a:solidFill>
                  <a:srgbClr val="A50021"/>
                </a:solidFill>
              </a:rPr>
            </a:br>
            <a:r>
              <a:rPr lang="en-GB" sz="1800" dirty="0" smtClean="0">
                <a:solidFill>
                  <a:srgbClr val="A50021"/>
                </a:solidFill>
              </a:rPr>
              <a:t/>
            </a:r>
            <a:br>
              <a:rPr lang="en-GB" sz="1800" dirty="0" smtClean="0">
                <a:solidFill>
                  <a:srgbClr val="A50021"/>
                </a:solidFill>
              </a:rPr>
            </a:br>
            <a:r>
              <a:rPr lang="en-GB" sz="1800" dirty="0" smtClean="0">
                <a:solidFill>
                  <a:srgbClr val="A50021"/>
                </a:solidFill>
              </a:rPr>
              <a:t/>
            </a:r>
            <a:br>
              <a:rPr lang="en-GB" sz="1800" dirty="0" smtClean="0">
                <a:solidFill>
                  <a:srgbClr val="A50021"/>
                </a:solidFill>
              </a:rPr>
            </a:br>
            <a:r>
              <a:rPr lang="en-GB" sz="1800" dirty="0" smtClean="0">
                <a:solidFill>
                  <a:srgbClr val="A50021"/>
                </a:solidFill>
              </a:rPr>
              <a:t/>
            </a:r>
            <a:br>
              <a:rPr lang="en-GB" sz="1800" dirty="0" smtClean="0">
                <a:solidFill>
                  <a:srgbClr val="A50021"/>
                </a:solidFill>
              </a:rPr>
            </a:br>
            <a:r>
              <a:rPr lang="en-GB" sz="1800" dirty="0" smtClean="0">
                <a:solidFill>
                  <a:srgbClr val="A50021"/>
                </a:solidFill>
              </a:rPr>
              <a:t/>
            </a:r>
            <a:br>
              <a:rPr lang="en-GB" sz="1800" dirty="0" smtClean="0">
                <a:solidFill>
                  <a:srgbClr val="A50021"/>
                </a:solidFill>
              </a:rPr>
            </a:br>
            <a:r>
              <a:rPr lang="en-GB" sz="1800" dirty="0" smtClean="0">
                <a:solidFill>
                  <a:srgbClr val="A50021"/>
                </a:solidFill>
              </a:rPr>
              <a:t/>
            </a:r>
            <a:br>
              <a:rPr lang="en-GB" sz="1800" dirty="0" smtClean="0">
                <a:solidFill>
                  <a:srgbClr val="A50021"/>
                </a:solidFill>
              </a:rPr>
            </a:br>
            <a:r>
              <a:rPr lang="en-GB" sz="1800" dirty="0" smtClean="0">
                <a:solidFill>
                  <a:srgbClr val="A50021"/>
                </a:solidFill>
              </a:rPr>
              <a:t/>
            </a:r>
            <a:br>
              <a:rPr lang="en-GB" sz="1800" dirty="0" smtClean="0">
                <a:solidFill>
                  <a:srgbClr val="A50021"/>
                </a:solidFill>
              </a:rPr>
            </a:br>
            <a:r>
              <a:rPr lang="en-GB" sz="1800" dirty="0" smtClean="0">
                <a:solidFill>
                  <a:srgbClr val="A50021"/>
                </a:solidFill>
              </a:rPr>
              <a:t/>
            </a:r>
            <a:br>
              <a:rPr lang="en-GB" sz="1800" dirty="0" smtClean="0">
                <a:solidFill>
                  <a:srgbClr val="A50021"/>
                </a:solidFill>
              </a:rPr>
            </a:br>
            <a:r>
              <a:rPr lang="en-GB" sz="1800" dirty="0" smtClean="0">
                <a:solidFill>
                  <a:srgbClr val="A50021"/>
                </a:solidFill>
              </a:rPr>
              <a:t/>
            </a:r>
            <a:br>
              <a:rPr lang="en-GB" sz="1800" dirty="0" smtClean="0">
                <a:solidFill>
                  <a:srgbClr val="A50021"/>
                </a:solidFill>
              </a:rPr>
            </a:br>
            <a:endParaRPr lang="en-GB" sz="1800" dirty="0" smtClean="0">
              <a:solidFill>
                <a:srgbClr val="081D58"/>
              </a:solidFill>
            </a:endParaRPr>
          </a:p>
        </p:txBody>
      </p:sp>
      <p:sp>
        <p:nvSpPr>
          <p:cNvPr id="1028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73063" y="1211263"/>
            <a:ext cx="6127750" cy="4730750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rgbClr val="000066"/>
                </a:solidFill>
              </a:rPr>
              <a:t> </a:t>
            </a:r>
            <a:r>
              <a:rPr lang="en-GB" sz="1600" dirty="0" smtClean="0">
                <a:solidFill>
                  <a:srgbClr val="000066"/>
                </a:solidFill>
              </a:rPr>
              <a:t/>
            </a:r>
            <a:br>
              <a:rPr lang="en-GB" sz="1600" dirty="0" smtClean="0">
                <a:solidFill>
                  <a:srgbClr val="000066"/>
                </a:solidFill>
              </a:rPr>
            </a:br>
            <a:r>
              <a:rPr lang="en-GB" sz="800" dirty="0" smtClean="0">
                <a:solidFill>
                  <a:srgbClr val="A50021"/>
                </a:solidFill>
              </a:rPr>
              <a:t/>
            </a:r>
            <a:br>
              <a:rPr lang="en-GB" sz="800" dirty="0" smtClean="0">
                <a:solidFill>
                  <a:srgbClr val="A50021"/>
                </a:solidFill>
              </a:rPr>
            </a:br>
            <a:endParaRPr lang="en-US" sz="800" dirty="0" smtClean="0">
              <a:solidFill>
                <a:srgbClr val="A50021"/>
              </a:solidFill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1586214"/>
            <a:ext cx="9144000" cy="4000500"/>
            <a:chOff x="0" y="1456"/>
            <a:chExt cx="5760" cy="2520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0" y="1456"/>
              <a:ext cx="5760" cy="2520"/>
              <a:chOff x="0" y="1456"/>
              <a:chExt cx="5760" cy="2520"/>
            </a:xfrm>
          </p:grpSpPr>
          <p:sp>
            <p:nvSpPr>
              <p:cNvPr id="1032" name="Rectangle 6"/>
              <p:cNvSpPr>
                <a:spLocks noChangeArrowheads="1"/>
              </p:cNvSpPr>
              <p:nvPr/>
            </p:nvSpPr>
            <p:spPr bwMode="auto">
              <a:xfrm>
                <a:off x="0" y="3232"/>
                <a:ext cx="5760" cy="582"/>
              </a:xfrm>
              <a:prstGeom prst="rect">
                <a:avLst/>
              </a:prstGeom>
              <a:solidFill>
                <a:srgbClr val="FFFFFF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de-CH"/>
              </a:p>
            </p:txBody>
          </p:sp>
          <p:pic>
            <p:nvPicPr>
              <p:cNvPr id="1033" name="Picture 7" descr="TJFlatFan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723" y="1456"/>
                <a:ext cx="4442" cy="2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34" name="Text Box 8"/>
              <p:cNvSpPr txBox="1">
                <a:spLocks noChangeArrowheads="1"/>
              </p:cNvSpPr>
              <p:nvPr/>
            </p:nvSpPr>
            <p:spPr bwMode="auto">
              <a:xfrm>
                <a:off x="3946" y="1456"/>
                <a:ext cx="1526" cy="2520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de-CH" sz="2400" dirty="0">
                  <a:latin typeface="Times New Roman" pitchFamily="18" charset="0"/>
                </a:endParaRPr>
              </a:p>
              <a:p>
                <a:endParaRPr lang="de-CH" sz="2400" dirty="0">
                  <a:latin typeface="Times New Roman" pitchFamily="18" charset="0"/>
                </a:endParaRPr>
              </a:p>
              <a:p>
                <a:r>
                  <a:rPr lang="de-CH" sz="2400" dirty="0" smtClean="0">
                    <a:solidFill>
                      <a:srgbClr val="A50021"/>
                    </a:solidFill>
                  </a:rPr>
                  <a:t>Br</a:t>
                </a:r>
                <a:r>
                  <a:rPr lang="sr-Latn-RS" sz="2400" dirty="0" smtClean="0">
                    <a:solidFill>
                      <a:srgbClr val="A50021"/>
                    </a:solidFill>
                  </a:rPr>
                  <a:t>e</a:t>
                </a:r>
                <a:r>
                  <a:rPr lang="de-CH" sz="2400" dirty="0" smtClean="0">
                    <a:solidFill>
                      <a:srgbClr val="A50021"/>
                    </a:solidFill>
                  </a:rPr>
                  <a:t>nd</a:t>
                </a:r>
                <a:endParaRPr lang="de-CH" sz="2400" dirty="0">
                  <a:solidFill>
                    <a:srgbClr val="A50021"/>
                  </a:solidFill>
                </a:endParaRPr>
              </a:p>
              <a:p>
                <a:r>
                  <a:rPr lang="de-CH" sz="1800" dirty="0">
                    <a:solidFill>
                      <a:srgbClr val="A50021"/>
                    </a:solidFill>
                  </a:rPr>
                  <a:t>(V = </a:t>
                </a:r>
                <a:r>
                  <a:rPr lang="sr-Latn-RS" sz="1800" dirty="0" smtClean="0">
                    <a:solidFill>
                      <a:srgbClr val="A50021"/>
                    </a:solidFill>
                  </a:rPr>
                  <a:t>proizvođačka oznaka boje dizne</a:t>
                </a:r>
                <a:endParaRPr lang="de-CH" sz="1800" dirty="0">
                  <a:solidFill>
                    <a:srgbClr val="A50021"/>
                  </a:solidFill>
                </a:endParaRPr>
              </a:p>
              <a:p>
                <a:r>
                  <a:rPr lang="de-CH" sz="1800" dirty="0">
                    <a:solidFill>
                      <a:srgbClr val="A50021"/>
                    </a:solidFill>
                  </a:rPr>
                  <a:t>S = </a:t>
                </a:r>
                <a:r>
                  <a:rPr lang="de-CH" sz="1800" dirty="0" smtClean="0">
                    <a:solidFill>
                      <a:srgbClr val="A50021"/>
                    </a:solidFill>
                  </a:rPr>
                  <a:t>materi</a:t>
                </a:r>
                <a:r>
                  <a:rPr lang="sr-Latn-RS" sz="1800" dirty="0" smtClean="0">
                    <a:solidFill>
                      <a:srgbClr val="A50021"/>
                    </a:solidFill>
                  </a:rPr>
                  <a:t>j</a:t>
                </a:r>
                <a:r>
                  <a:rPr lang="de-CH" sz="1800" dirty="0" smtClean="0">
                    <a:solidFill>
                      <a:srgbClr val="A50021"/>
                    </a:solidFill>
                  </a:rPr>
                  <a:t>al</a:t>
                </a:r>
                <a:r>
                  <a:rPr lang="de-CH" sz="1800" dirty="0">
                    <a:solidFill>
                      <a:srgbClr val="A50021"/>
                    </a:solidFill>
                  </a:rPr>
                  <a:t>)</a:t>
                </a:r>
              </a:p>
              <a:p>
                <a:endParaRPr lang="de-CH" sz="800" dirty="0">
                  <a:solidFill>
                    <a:srgbClr val="A50021"/>
                  </a:solidFill>
                </a:endParaRPr>
              </a:p>
              <a:p>
                <a:r>
                  <a:rPr lang="de-CH" sz="2400" dirty="0">
                    <a:solidFill>
                      <a:srgbClr val="FF0000"/>
                    </a:solidFill>
                  </a:rPr>
                  <a:t>04 = </a:t>
                </a:r>
                <a:r>
                  <a:rPr lang="de-CH" sz="2400" dirty="0" smtClean="0">
                    <a:solidFill>
                      <a:srgbClr val="FF0000"/>
                    </a:solidFill>
                  </a:rPr>
                  <a:t>0</a:t>
                </a:r>
                <a:r>
                  <a:rPr lang="sr-Latn-RS" sz="2400" dirty="0" smtClean="0">
                    <a:solidFill>
                      <a:srgbClr val="FF0000"/>
                    </a:solidFill>
                  </a:rPr>
                  <a:t>,</a:t>
                </a:r>
                <a:r>
                  <a:rPr lang="de-CH" sz="2400" dirty="0" smtClean="0">
                    <a:solidFill>
                      <a:srgbClr val="FF0000"/>
                    </a:solidFill>
                  </a:rPr>
                  <a:t>4 gal/min</a:t>
                </a:r>
                <a:r>
                  <a:rPr lang="sr-Latn-RS" sz="2400" dirty="0" smtClean="0">
                    <a:solidFill>
                      <a:srgbClr val="FF0000"/>
                    </a:solidFill>
                  </a:rPr>
                  <a:t> pri 40 psi</a:t>
                </a:r>
                <a:endParaRPr lang="de-CH" sz="2400" dirty="0">
                  <a:solidFill>
                    <a:srgbClr val="FF0000"/>
                  </a:solidFill>
                </a:endParaRPr>
              </a:p>
              <a:p>
                <a:endParaRPr lang="de-CH" sz="2400" dirty="0">
                  <a:solidFill>
                    <a:srgbClr val="A50021"/>
                  </a:solidFill>
                </a:endParaRPr>
              </a:p>
              <a:p>
                <a:r>
                  <a:rPr lang="de-CH" sz="2400" dirty="0" smtClean="0">
                    <a:solidFill>
                      <a:srgbClr val="A50021"/>
                    </a:solidFill>
                  </a:rPr>
                  <a:t>(1.51 l/min</a:t>
                </a:r>
                <a:r>
                  <a:rPr lang="sr-Latn-RS" sz="2400" dirty="0" smtClean="0">
                    <a:solidFill>
                      <a:srgbClr val="A50021"/>
                    </a:solidFill>
                  </a:rPr>
                  <a:t> pri 2,81 bar</a:t>
                </a:r>
                <a:r>
                  <a:rPr lang="de-CH" sz="2400" dirty="0" smtClean="0">
                    <a:solidFill>
                      <a:srgbClr val="A50021"/>
                    </a:solidFill>
                  </a:rPr>
                  <a:t>)</a:t>
                </a:r>
                <a:endParaRPr lang="en-TT" sz="2400" dirty="0">
                  <a:solidFill>
                    <a:srgbClr val="A50021"/>
                  </a:solidFill>
                </a:endParaRPr>
              </a:p>
            </p:txBody>
          </p:sp>
        </p:grpSp>
        <p:sp>
          <p:nvSpPr>
            <p:cNvPr id="1031" name="Text Box 9"/>
            <p:cNvSpPr txBox="1">
              <a:spLocks noChangeArrowheads="1"/>
            </p:cNvSpPr>
            <p:nvPr/>
          </p:nvSpPr>
          <p:spPr bwMode="auto">
            <a:xfrm>
              <a:off x="723" y="1456"/>
              <a:ext cx="1173" cy="215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de-CH" sz="2400" dirty="0">
                <a:latin typeface="Times New Roman" pitchFamily="18" charset="0"/>
              </a:endParaRPr>
            </a:p>
            <a:p>
              <a:endParaRPr lang="de-CH" sz="2400" dirty="0">
                <a:latin typeface="Times New Roman" pitchFamily="18" charset="0"/>
              </a:endParaRPr>
            </a:p>
            <a:p>
              <a:r>
                <a:rPr lang="sr-Latn-RS" sz="2400" dirty="0" smtClean="0">
                  <a:solidFill>
                    <a:srgbClr val="A50021"/>
                  </a:solidFill>
                </a:rPr>
                <a:t>Tip dizne</a:t>
              </a:r>
              <a:endParaRPr lang="de-CH" sz="2400" dirty="0">
                <a:solidFill>
                  <a:srgbClr val="A50021"/>
                </a:solidFill>
              </a:endParaRPr>
            </a:p>
            <a:p>
              <a:r>
                <a:rPr lang="de-CH" sz="2400" dirty="0" smtClean="0">
                  <a:solidFill>
                    <a:srgbClr val="A50021"/>
                  </a:solidFill>
                </a:rPr>
                <a:t>(</a:t>
              </a:r>
              <a:r>
                <a:rPr lang="sr-Latn-RS" sz="2400" dirty="0" smtClean="0">
                  <a:solidFill>
                    <a:srgbClr val="A50021"/>
                  </a:solidFill>
                </a:rPr>
                <a:t>označava proizvođač</a:t>
              </a:r>
              <a:r>
                <a:rPr lang="de-CH" sz="2400" dirty="0" smtClean="0">
                  <a:solidFill>
                    <a:srgbClr val="A50021"/>
                  </a:solidFill>
                </a:rPr>
                <a:t>)</a:t>
              </a:r>
              <a:endParaRPr lang="de-CH" sz="2400" dirty="0">
                <a:solidFill>
                  <a:srgbClr val="A50021"/>
                </a:solidFill>
              </a:endParaRPr>
            </a:p>
            <a:p>
              <a:endParaRPr lang="de-CH" sz="2400" dirty="0">
                <a:solidFill>
                  <a:srgbClr val="A50021"/>
                </a:solidFill>
              </a:endParaRPr>
            </a:p>
            <a:p>
              <a:r>
                <a:rPr lang="de-CH" sz="2400" dirty="0">
                  <a:solidFill>
                    <a:srgbClr val="FF0000"/>
                  </a:solidFill>
                </a:rPr>
                <a:t>110°</a:t>
              </a:r>
            </a:p>
            <a:p>
              <a:r>
                <a:rPr lang="sr-Latn-RS" sz="2400" dirty="0" smtClean="0">
                  <a:solidFill>
                    <a:srgbClr val="FF0000"/>
                  </a:solidFill>
                </a:rPr>
                <a:t>Ugao mlaza</a:t>
              </a:r>
              <a:endParaRPr lang="de-CH" sz="2400" dirty="0">
                <a:solidFill>
                  <a:srgbClr val="FF0000"/>
                </a:solidFill>
              </a:endParaRPr>
            </a:p>
            <a:p>
              <a:endParaRPr lang="de-CH" sz="2400" dirty="0">
                <a:solidFill>
                  <a:srgbClr val="A50021"/>
                </a:solidFill>
              </a:endParaRPr>
            </a:p>
          </p:txBody>
        </p:sp>
      </p:grpSp>
      <p:graphicFrame>
        <p:nvGraphicFramePr>
          <p:cNvPr id="1026" name="Object 2"/>
          <p:cNvGraphicFramePr>
            <a:graphicFrameLocks noGrp="1"/>
          </p:cNvGraphicFramePr>
          <p:nvPr>
            <p:ph sz="half" idx="2"/>
          </p:nvPr>
        </p:nvGraphicFramePr>
        <p:xfrm>
          <a:off x="6975475" y="296863"/>
          <a:ext cx="1873250" cy="1731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Document" r:id="rId5" imgW="1873226" imgH="1732082" progId="Word.Document.8">
                  <p:embed/>
                </p:oleObj>
              </mc:Choice>
              <mc:Fallback>
                <p:oleObj name="Document" r:id="rId5" imgW="1873226" imgH="1732082" progId="Word.Documen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lum contrast="3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75475" y="296863"/>
                        <a:ext cx="1873250" cy="1731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13" name="Rectangle 12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14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7674029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Razmak između dizni i visina od ciljane površine</a:t>
            </a:r>
            <a:endParaRPr lang="de-CH" dirty="0" smtClean="0"/>
          </a:p>
        </p:txBody>
      </p:sp>
      <p:sp>
        <p:nvSpPr>
          <p:cNvPr id="59395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Podešavanje odgovarajuće visine grana prskalice ima veliki uticaj na disribuciju rastvora tokom primene.</a:t>
            </a:r>
            <a:endParaRPr lang="de-CH" dirty="0" smtClean="0"/>
          </a:p>
          <a:p>
            <a:r>
              <a:rPr lang="sr-Latn-RS" dirty="0" smtClean="0"/>
              <a:t>Za ravne lepezaste dizne</a:t>
            </a:r>
            <a:r>
              <a:rPr lang="de-CH" dirty="0" smtClean="0"/>
              <a:t> 110 </a:t>
            </a:r>
            <a:r>
              <a:rPr lang="sr-Latn-RS" dirty="0" smtClean="0"/>
              <a:t>stepeni, i razmak između dizni od 50 cm</a:t>
            </a:r>
            <a:r>
              <a:rPr lang="de-CH" dirty="0" smtClean="0"/>
              <a:t> </a:t>
            </a:r>
            <a:r>
              <a:rPr lang="sr-Latn-RS" u="sng" dirty="0" smtClean="0"/>
              <a:t>visina od ciljane površine </a:t>
            </a:r>
            <a:r>
              <a:rPr lang="sr-Latn-RS" dirty="0" smtClean="0"/>
              <a:t>treba da je </a:t>
            </a:r>
            <a:r>
              <a:rPr lang="de-CH" dirty="0" smtClean="0"/>
              <a:t>40 – 50 cm</a:t>
            </a:r>
          </a:p>
          <a:p>
            <a:r>
              <a:rPr lang="sr-Latn-RS" dirty="0"/>
              <a:t>Za ravne lepezaste dizne</a:t>
            </a:r>
            <a:r>
              <a:rPr lang="de-CH" dirty="0"/>
              <a:t> </a:t>
            </a:r>
            <a:r>
              <a:rPr lang="sr-Latn-RS" dirty="0" smtClean="0"/>
              <a:t>80</a:t>
            </a:r>
            <a:r>
              <a:rPr lang="de-CH" dirty="0" smtClean="0"/>
              <a:t> </a:t>
            </a:r>
            <a:r>
              <a:rPr lang="sr-Latn-RS" dirty="0"/>
              <a:t>stepeni, i razmak između dizni od 50 cm</a:t>
            </a:r>
            <a:r>
              <a:rPr lang="de-CH" dirty="0"/>
              <a:t> </a:t>
            </a:r>
            <a:r>
              <a:rPr lang="sr-Latn-RS" u="sng" dirty="0"/>
              <a:t>visina od ciljane površine </a:t>
            </a:r>
            <a:r>
              <a:rPr lang="sr-Latn-RS" dirty="0"/>
              <a:t>treba da je </a:t>
            </a:r>
            <a:r>
              <a:rPr lang="sr-Latn-RS" dirty="0" smtClean="0"/>
              <a:t>65</a:t>
            </a:r>
            <a:r>
              <a:rPr lang="de-CH" dirty="0" smtClean="0"/>
              <a:t> </a:t>
            </a:r>
            <a:r>
              <a:rPr lang="de-CH" dirty="0"/>
              <a:t>– </a:t>
            </a:r>
            <a:r>
              <a:rPr lang="sr-Latn-RS" dirty="0" smtClean="0"/>
              <a:t>7</a:t>
            </a:r>
            <a:r>
              <a:rPr lang="de-CH" dirty="0" smtClean="0"/>
              <a:t>5 </a:t>
            </a:r>
            <a:r>
              <a:rPr lang="de-CH" dirty="0"/>
              <a:t>cm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6" name="Rectangle 5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7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3515333"/>
            <a:ext cx="4896544" cy="246855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</p:spTree>
    <p:extLst>
      <p:ext uri="{BB962C8B-B14F-4D97-AF65-F5344CB8AC3E}">
        <p14:creationId xmlns:p14="http://schemas.microsoft.com/office/powerpoint/2010/main" val="42752662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RS" dirty="0" smtClean="0"/>
              <a:t>Održavanje dizni</a:t>
            </a:r>
            <a:endParaRPr lang="en-US" dirty="0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sr-Latn-RS" dirty="0" smtClean="0"/>
              <a:t>Očistiti filtere i dizne nakon svake upotrebe</a:t>
            </a:r>
            <a:endParaRPr lang="de-CH" dirty="0" smtClean="0"/>
          </a:p>
          <a:p>
            <a:pPr marL="0" indent="0" eaLnBrk="1" hangingPunct="1">
              <a:buNone/>
            </a:pPr>
            <a:endParaRPr lang="de-CH" dirty="0" smtClean="0"/>
          </a:p>
          <a:p>
            <a:pPr eaLnBrk="1" hangingPunct="1"/>
            <a:r>
              <a:rPr lang="sr-Latn-RS" dirty="0" smtClean="0"/>
              <a:t>Proveriti filtere</a:t>
            </a:r>
            <a:endParaRPr lang="de-CH" dirty="0" smtClean="0"/>
          </a:p>
          <a:p>
            <a:pPr eaLnBrk="1" hangingPunct="1"/>
            <a:endParaRPr lang="de-CH" dirty="0" smtClean="0"/>
          </a:p>
          <a:p>
            <a:pPr eaLnBrk="1" hangingPunct="1"/>
            <a:r>
              <a:rPr lang="sr-Latn-RS" dirty="0" smtClean="0"/>
              <a:t>Proveriti dizne</a:t>
            </a:r>
            <a:endParaRPr lang="de-CH" dirty="0" smtClean="0"/>
          </a:p>
          <a:p>
            <a:pPr eaLnBrk="1" hangingPunct="1"/>
            <a:endParaRPr lang="de-CH" dirty="0" smtClean="0"/>
          </a:p>
          <a:p>
            <a:pPr lvl="1" eaLnBrk="1" hangingPunct="1"/>
            <a:endParaRPr lang="en-US" sz="2100" dirty="0" smtClean="0"/>
          </a:p>
        </p:txBody>
      </p:sp>
      <p:pic>
        <p:nvPicPr>
          <p:cNvPr id="3072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82263" y="486176"/>
            <a:ext cx="3221361" cy="215074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3072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1844824"/>
            <a:ext cx="2074863" cy="21034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3072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83768" y="4111155"/>
            <a:ext cx="2532062" cy="1905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30728" name="Picture 350763" descr="D:\DOCUME~1\kerbeel1\LOCALS~1\Temp\OPT\Optimization on farm_start_collection_Optimized_Optimized\Temp\S2Picture 350763.JP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82263" y="3284984"/>
            <a:ext cx="3379787" cy="19319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grpSp>
        <p:nvGrpSpPr>
          <p:cNvPr id="10" name="Group 9"/>
          <p:cNvGrpSpPr/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11" name="Rectangle 10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12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074" name="Picture 2" descr=" Filtro con antigoccia TeeJet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111155"/>
            <a:ext cx="122872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113668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7109" y="631315"/>
            <a:ext cx="7857825" cy="625812"/>
          </a:xfrm>
        </p:spPr>
        <p:txBody>
          <a:bodyPr/>
          <a:lstStyle/>
          <a:p>
            <a:pPr algn="ctr"/>
            <a:r>
              <a:rPr lang="en-US" sz="2400" dirty="0" err="1" smtClean="0">
                <a:solidFill>
                  <a:schemeClr val="tx1"/>
                </a:solidFill>
              </a:rPr>
              <a:t>Najva</a:t>
            </a:r>
            <a:r>
              <a:rPr lang="sr-Latn-RS" sz="2400" dirty="0" smtClean="0">
                <a:solidFill>
                  <a:schemeClr val="tx1"/>
                </a:solidFill>
              </a:rPr>
              <a:t>žnija poruka za kalibraciju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4618547"/>
            <a:ext cx="7471422" cy="1531854"/>
          </a:xfrm>
        </p:spPr>
        <p:txBody>
          <a:bodyPr/>
          <a:lstStyle/>
          <a:p>
            <a:pPr marL="0" indent="0" algn="ctr">
              <a:buNone/>
            </a:pPr>
            <a:r>
              <a:rPr lang="sr-Latn-RS" sz="2200" dirty="0" smtClean="0"/>
              <a:t>Kaži mi, i zaboraviću.</a:t>
            </a:r>
            <a:endParaRPr lang="en-US" sz="2200" dirty="0" smtClean="0"/>
          </a:p>
          <a:p>
            <a:pPr marL="0" indent="0" algn="ctr">
              <a:buNone/>
            </a:pPr>
            <a:r>
              <a:rPr lang="en-US" sz="2200" dirty="0" smtClean="0"/>
              <a:t> </a:t>
            </a:r>
            <a:r>
              <a:rPr lang="sr-Latn-RS" sz="2200" dirty="0" smtClean="0"/>
              <a:t>Pokaži mi, možda ću se setiti.</a:t>
            </a:r>
            <a:endParaRPr lang="en-US" sz="2200" dirty="0" smtClean="0"/>
          </a:p>
          <a:p>
            <a:pPr marL="0" indent="0" algn="ctr">
              <a:buNone/>
            </a:pPr>
            <a:r>
              <a:rPr lang="sr-Latn-RS" sz="2200" b="1" dirty="0" smtClean="0">
                <a:solidFill>
                  <a:srgbClr val="FF0000"/>
                </a:solidFill>
              </a:rPr>
              <a:t> Uradimo zajedno, razumeću.</a:t>
            </a:r>
            <a:endParaRPr lang="en-US" sz="2200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561" y="1412775"/>
            <a:ext cx="4447944" cy="2782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6" name="Rectangle 5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7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Rectangle 3" descr="P4037773"/>
          <p:cNvSpPr>
            <a:spLocks noGrp="1" noChangeAspect="1" noChangeArrowheads="1"/>
          </p:cNvSpPr>
          <p:nvPr isPhoto="1"/>
        </p:nvSpPr>
        <p:spPr bwMode="auto">
          <a:xfrm>
            <a:off x="357362" y="1412775"/>
            <a:ext cx="3710582" cy="2782937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20651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9"/>
          <p:cNvSpPr>
            <a:spLocks noChangeArrowheads="1"/>
          </p:cNvSpPr>
          <p:nvPr/>
        </p:nvSpPr>
        <p:spPr bwMode="auto">
          <a:xfrm>
            <a:off x="3868738" y="2990850"/>
            <a:ext cx="184150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GB" sz="1400" b="1" baseline="30000">
              <a:solidFill>
                <a:prstClr val="black"/>
              </a:solidFill>
            </a:endParaRPr>
          </a:p>
        </p:txBody>
      </p:sp>
      <p:pic>
        <p:nvPicPr>
          <p:cNvPr id="50178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5775" y="1843088"/>
            <a:ext cx="4960938" cy="230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Slide Number Placeholder 3"/>
          <p:cNvSpPr txBox="1">
            <a:spLocks noGrp="1"/>
          </p:cNvSpPr>
          <p:nvPr/>
        </p:nvSpPr>
        <p:spPr bwMode="auto">
          <a:xfrm>
            <a:off x="8839200" y="6248400"/>
            <a:ext cx="3048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lIns="0" tIns="0" rIns="0" bIns="0"/>
          <a:lstStyle/>
          <a:p>
            <a:pPr algn="ctr" eaLnBrk="0" hangingPunct="0">
              <a:defRPr/>
            </a:pPr>
            <a:fld id="{0D3C14FC-0375-4E29-B9F4-B6E9E9D4B79A}" type="slidenum">
              <a:rPr lang="de-DE" sz="1600" b="1">
                <a:solidFill>
                  <a:srgbClr val="E1E1E1"/>
                </a:solidFill>
                <a:latin typeface="Calibri"/>
              </a:rPr>
              <a:pPr algn="ctr" eaLnBrk="0" hangingPunct="0">
                <a:defRPr/>
              </a:pPr>
              <a:t>24</a:t>
            </a:fld>
            <a:endParaRPr lang="de-DE" sz="1200" b="1" dirty="0">
              <a:solidFill>
                <a:srgbClr val="E1E1E1"/>
              </a:solidFill>
              <a:latin typeface="Calibri"/>
            </a:endParaRPr>
          </a:p>
        </p:txBody>
      </p:sp>
      <p:pic>
        <p:nvPicPr>
          <p:cNvPr id="5" name="Picture 4" descr="C:\Users\marinal3\Desktop\logo SECP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711" y="122616"/>
            <a:ext cx="2438684" cy="1829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972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RS" sz="2400" dirty="0" smtClean="0"/>
              <a:t>Uticaj lošeg kvaliteta aplikacije</a:t>
            </a:r>
            <a:endParaRPr lang="zh-CN" altLang="en-US" sz="2400" dirty="0" smtClean="0">
              <a:ea typeface="SimSun" pitchFamily="2" charset="-122"/>
            </a:endParaRPr>
          </a:p>
        </p:txBody>
      </p:sp>
      <p:sp>
        <p:nvSpPr>
          <p:cNvPr id="508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482" y="1578248"/>
            <a:ext cx="8459787" cy="4371032"/>
          </a:xfrm>
        </p:spPr>
        <p:txBody>
          <a:bodyPr/>
          <a:lstStyle/>
          <a:p>
            <a:pPr>
              <a:lnSpc>
                <a:spcPct val="130000"/>
              </a:lnSpc>
              <a:buClr>
                <a:schemeClr val="tx2"/>
              </a:buClr>
              <a:buSzPct val="125000"/>
              <a:buFontTx/>
              <a:buChar char="•"/>
            </a:pPr>
            <a:r>
              <a:rPr lang="sr-Latn-RS" dirty="0" smtClean="0"/>
              <a:t>Slaba efikasnost</a:t>
            </a:r>
            <a:endParaRPr lang="zh-CN" altLang="de-CH" dirty="0" smtClean="0">
              <a:ea typeface="SimSun" pitchFamily="2" charset="-122"/>
            </a:endParaRPr>
          </a:p>
          <a:p>
            <a:pPr>
              <a:lnSpc>
                <a:spcPct val="130000"/>
              </a:lnSpc>
              <a:buClr>
                <a:schemeClr val="tx2"/>
              </a:buClr>
              <a:buSzPct val="125000"/>
              <a:buFontTx/>
              <a:buChar char="•"/>
            </a:pPr>
            <a:r>
              <a:rPr lang="sr-Latn-RS" dirty="0" smtClean="0"/>
              <a:t>Razvoj rezistentnosti štetnih organizama</a:t>
            </a:r>
            <a:endParaRPr lang="de-CH" dirty="0" smtClean="0">
              <a:ea typeface="SimSun" pitchFamily="2" charset="-122"/>
            </a:endParaRPr>
          </a:p>
          <a:p>
            <a:pPr>
              <a:lnSpc>
                <a:spcPct val="130000"/>
              </a:lnSpc>
              <a:buClr>
                <a:schemeClr val="tx2"/>
              </a:buClr>
              <a:buSzPct val="125000"/>
              <a:buFontTx/>
              <a:buChar char="•"/>
            </a:pPr>
            <a:r>
              <a:rPr lang="sr-Latn-RS" altLang="zh-CN" dirty="0" smtClean="0">
                <a:ea typeface="SimSun" pitchFamily="2" charset="-122"/>
              </a:rPr>
              <a:t>Povećan nivo ostataka u plodovima</a:t>
            </a:r>
            <a:endParaRPr lang="de-CH" altLang="zh-CN" dirty="0" smtClean="0">
              <a:ea typeface="SimSun" pitchFamily="2" charset="-122"/>
            </a:endParaRPr>
          </a:p>
          <a:p>
            <a:pPr>
              <a:lnSpc>
                <a:spcPct val="130000"/>
              </a:lnSpc>
              <a:buClr>
                <a:schemeClr val="tx2"/>
              </a:buClr>
              <a:buSzPct val="125000"/>
              <a:buFontTx/>
              <a:buChar char="•"/>
            </a:pPr>
            <a:r>
              <a:rPr lang="sr-Latn-RS" altLang="zh-CN" dirty="0" smtClean="0">
                <a:ea typeface="SimSun" pitchFamily="2" charset="-122"/>
              </a:rPr>
              <a:t>Nepoželjan uticaj na životnu sredinu</a:t>
            </a:r>
            <a:endParaRPr lang="de-CH" altLang="zh-CN" dirty="0" smtClean="0">
              <a:ea typeface="SimSun" pitchFamily="2" charset="-122"/>
            </a:endParaRPr>
          </a:p>
          <a:p>
            <a:pPr>
              <a:lnSpc>
                <a:spcPct val="130000"/>
              </a:lnSpc>
              <a:buClr>
                <a:schemeClr val="tx2"/>
              </a:buClr>
              <a:buSzPct val="125000"/>
              <a:buFontTx/>
              <a:buChar char="•"/>
            </a:pPr>
            <a:r>
              <a:rPr lang="sr-Latn-RS" dirty="0" smtClean="0"/>
              <a:t>Fitotoksičnost</a:t>
            </a:r>
            <a:endParaRPr lang="zh-CN" altLang="de-CH" dirty="0" smtClean="0">
              <a:ea typeface="SimSun" pitchFamily="2" charset="-122"/>
            </a:endParaRPr>
          </a:p>
          <a:p>
            <a:pPr>
              <a:lnSpc>
                <a:spcPct val="130000"/>
              </a:lnSpc>
              <a:buClr>
                <a:schemeClr val="tx2"/>
              </a:buClr>
              <a:buSzPct val="125000"/>
              <a:buFontTx/>
              <a:buChar char="•"/>
            </a:pPr>
            <a:r>
              <a:rPr lang="sr-Latn-RS" dirty="0" smtClean="0"/>
              <a:t>Žalbe kupaca</a:t>
            </a:r>
            <a:endParaRPr lang="de-CH" dirty="0" smtClean="0"/>
          </a:p>
          <a:p>
            <a:pPr>
              <a:lnSpc>
                <a:spcPct val="130000"/>
              </a:lnSpc>
              <a:buClr>
                <a:schemeClr val="tx2"/>
              </a:buClr>
              <a:buSzPct val="125000"/>
              <a:buFontTx/>
              <a:buChar char="•"/>
            </a:pPr>
            <a:r>
              <a:rPr lang="sr-Latn-RS" altLang="zh-CN" dirty="0" smtClean="0">
                <a:ea typeface="SimSun" pitchFamily="2" charset="-122"/>
              </a:rPr>
              <a:t>Imidž sredstva i  kompanije</a:t>
            </a:r>
            <a:endParaRPr lang="zh-CN" altLang="en-US" dirty="0" smtClean="0">
              <a:ea typeface="SimSun" pitchFamily="2" charset="-122"/>
            </a:endParaRPr>
          </a:p>
        </p:txBody>
      </p:sp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789040"/>
            <a:ext cx="2789237" cy="18589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7" name="Picture 7925624" descr="D:\DOCUME~1\bcornd\LOCALS~1\Temp\OPT\Weed Control in Trials_Optimized\Temp\S9Picture 7925624.JP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620001"/>
            <a:ext cx="2439987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82493" y="2060848"/>
            <a:ext cx="2870200" cy="188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Group 9"/>
          <p:cNvGrpSpPr/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11" name="Rectangle 10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12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3196954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RS" sz="2400" dirty="0" smtClean="0"/>
              <a:t>Ključni faktori koji utiču na kvalitet aplikacije</a:t>
            </a:r>
            <a:endParaRPr lang="en-US" altLang="zh-CN" sz="2400" dirty="0" smtClean="0">
              <a:ea typeface="SimSun" pitchFamily="2" charset="-122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124744"/>
            <a:ext cx="4665663" cy="4779962"/>
          </a:xfrm>
        </p:spPr>
        <p:txBody>
          <a:bodyPr/>
          <a:lstStyle/>
          <a:p>
            <a:pPr lvl="1">
              <a:lnSpc>
                <a:spcPct val="90000"/>
              </a:lnSpc>
              <a:spcAft>
                <a:spcPts val="600"/>
              </a:spcAft>
            </a:pPr>
            <a:r>
              <a:rPr lang="sr-Latn-RS" dirty="0" smtClean="0"/>
              <a:t>Vreme primene</a:t>
            </a:r>
            <a:endParaRPr lang="de-CH" dirty="0" smtClean="0"/>
          </a:p>
          <a:p>
            <a:pPr lvl="1">
              <a:lnSpc>
                <a:spcPct val="90000"/>
              </a:lnSpc>
              <a:spcAft>
                <a:spcPts val="600"/>
              </a:spcAft>
            </a:pPr>
            <a:r>
              <a:rPr lang="sr-Latn-RS" dirty="0" smtClean="0"/>
              <a:t>Usev / razvojna faza</a:t>
            </a:r>
            <a:endParaRPr lang="zh-CN" altLang="de-CH" dirty="0" smtClean="0"/>
          </a:p>
          <a:p>
            <a:pPr lvl="1">
              <a:lnSpc>
                <a:spcPct val="90000"/>
              </a:lnSpc>
              <a:spcAft>
                <a:spcPts val="600"/>
              </a:spcAft>
            </a:pPr>
            <a:r>
              <a:rPr lang="sr-Latn-RS" dirty="0" smtClean="0"/>
              <a:t>Štetni organizam / razvojna faza</a:t>
            </a:r>
            <a:endParaRPr lang="zh-CN" altLang="de-CH" dirty="0" smtClean="0"/>
          </a:p>
          <a:p>
            <a:pPr lvl="1">
              <a:lnSpc>
                <a:spcPct val="90000"/>
              </a:lnSpc>
              <a:spcAft>
                <a:spcPts val="600"/>
              </a:spcAft>
            </a:pPr>
            <a:r>
              <a:rPr lang="sr-Latn-RS" dirty="0" smtClean="0"/>
              <a:t>Način delovanja sredstva</a:t>
            </a:r>
            <a:endParaRPr lang="zh-CN" altLang="de-CH" dirty="0" smtClean="0"/>
          </a:p>
          <a:p>
            <a:pPr lvl="1">
              <a:lnSpc>
                <a:spcPct val="90000"/>
              </a:lnSpc>
              <a:spcAft>
                <a:spcPts val="600"/>
              </a:spcAft>
            </a:pPr>
            <a:r>
              <a:rPr lang="sr-Latn-RS" dirty="0" smtClean="0"/>
              <a:t>Primenjena doza</a:t>
            </a:r>
            <a:endParaRPr lang="zh-CN" altLang="de-CH" dirty="0" smtClean="0">
              <a:ea typeface="SimSun" pitchFamily="2" charset="-122"/>
            </a:endParaRPr>
          </a:p>
          <a:p>
            <a:pPr lvl="1">
              <a:lnSpc>
                <a:spcPct val="90000"/>
              </a:lnSpc>
              <a:spcAft>
                <a:spcPts val="600"/>
              </a:spcAft>
            </a:pPr>
            <a:r>
              <a:rPr lang="de-CH" dirty="0" smtClean="0"/>
              <a:t>Tank mix partner</a:t>
            </a:r>
            <a:r>
              <a:rPr lang="sr-Latn-RS" dirty="0" smtClean="0"/>
              <a:t>i</a:t>
            </a:r>
            <a:endParaRPr lang="zh-CN" altLang="de-CH" dirty="0" smtClean="0"/>
          </a:p>
          <a:p>
            <a:pPr lvl="1">
              <a:lnSpc>
                <a:spcPct val="90000"/>
              </a:lnSpc>
              <a:spcAft>
                <a:spcPts val="600"/>
              </a:spcAft>
            </a:pPr>
            <a:r>
              <a:rPr lang="sr-Latn-RS" dirty="0" smtClean="0"/>
              <a:t>Vremenski uslovi</a:t>
            </a:r>
            <a:endParaRPr lang="zh-CN" altLang="de-CH" dirty="0" smtClean="0">
              <a:ea typeface="SimSun" pitchFamily="2" charset="-122"/>
            </a:endParaRPr>
          </a:p>
          <a:p>
            <a:pPr lvl="2">
              <a:lnSpc>
                <a:spcPct val="90000"/>
              </a:lnSpc>
              <a:spcAft>
                <a:spcPts val="600"/>
              </a:spcAft>
            </a:pPr>
            <a:r>
              <a:rPr lang="sr-Latn-RS" dirty="0" smtClean="0"/>
              <a:t>Kiša</a:t>
            </a:r>
            <a:endParaRPr lang="zh-CN" altLang="de-CH" dirty="0" smtClean="0">
              <a:ea typeface="SimSun" pitchFamily="2" charset="-122"/>
            </a:endParaRPr>
          </a:p>
          <a:p>
            <a:pPr lvl="2">
              <a:lnSpc>
                <a:spcPct val="90000"/>
              </a:lnSpc>
              <a:spcAft>
                <a:spcPts val="600"/>
              </a:spcAft>
            </a:pPr>
            <a:r>
              <a:rPr lang="de-CH" dirty="0" smtClean="0"/>
              <a:t>Temperatur</a:t>
            </a:r>
            <a:r>
              <a:rPr lang="sr-Latn-RS" dirty="0" smtClean="0"/>
              <a:t>a</a:t>
            </a:r>
            <a:endParaRPr lang="zh-CN" altLang="de-CH" dirty="0" smtClean="0">
              <a:ea typeface="SimSun" pitchFamily="2" charset="-122"/>
            </a:endParaRPr>
          </a:p>
          <a:p>
            <a:pPr lvl="2">
              <a:lnSpc>
                <a:spcPct val="90000"/>
              </a:lnSpc>
              <a:spcAft>
                <a:spcPts val="600"/>
              </a:spcAft>
            </a:pPr>
            <a:r>
              <a:rPr lang="sr-Latn-RS" dirty="0" smtClean="0"/>
              <a:t>Vetar</a:t>
            </a:r>
            <a:endParaRPr lang="zh-CN" altLang="de-CH" dirty="0" smtClean="0">
              <a:ea typeface="SimSun" pitchFamily="2" charset="-122"/>
            </a:endParaRPr>
          </a:p>
          <a:p>
            <a:pPr lvl="2">
              <a:lnSpc>
                <a:spcPct val="90000"/>
              </a:lnSpc>
            </a:pPr>
            <a:r>
              <a:rPr lang="de-CH" dirty="0" smtClean="0"/>
              <a:t>Relativ</a:t>
            </a:r>
            <a:r>
              <a:rPr lang="sr-Latn-RS" dirty="0" smtClean="0"/>
              <a:t>na vlažnost</a:t>
            </a:r>
            <a:r>
              <a:rPr lang="zh-CN" altLang="de-CH" sz="1400" dirty="0" smtClean="0">
                <a:ea typeface="SimSun" pitchFamily="2" charset="-122"/>
              </a:rPr>
              <a:t>	</a:t>
            </a:r>
            <a:endParaRPr lang="zh-CN" altLang="en-US" sz="1400" dirty="0" smtClean="0">
              <a:ea typeface="SimSun" pitchFamily="2" charset="-122"/>
            </a:endParaRP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499992" y="1052736"/>
            <a:ext cx="4165600" cy="4779963"/>
          </a:xfrm>
        </p:spPr>
        <p:txBody>
          <a:bodyPr/>
          <a:lstStyle/>
          <a:p>
            <a:pPr lvl="1">
              <a:lnSpc>
                <a:spcPct val="90000"/>
              </a:lnSpc>
              <a:spcAft>
                <a:spcPts val="600"/>
              </a:spcAft>
            </a:pPr>
            <a:r>
              <a:rPr lang="sr-Latn-RS" dirty="0" smtClean="0">
                <a:solidFill>
                  <a:srgbClr val="FF0000"/>
                </a:solidFill>
              </a:rPr>
              <a:t>Uređaji za primenu</a:t>
            </a:r>
            <a:endParaRPr lang="de-CH" altLang="zh-CN" dirty="0" smtClean="0">
              <a:solidFill>
                <a:srgbClr val="FF0000"/>
              </a:solidFill>
            </a:endParaRPr>
          </a:p>
          <a:p>
            <a:pPr lvl="1">
              <a:lnSpc>
                <a:spcPct val="90000"/>
              </a:lnSpc>
              <a:spcAft>
                <a:spcPts val="600"/>
              </a:spcAft>
            </a:pPr>
            <a:r>
              <a:rPr lang="sr-Latn-RS" altLang="zh-CN" dirty="0" smtClean="0"/>
              <a:t>Tehnika aplikacija</a:t>
            </a:r>
            <a:endParaRPr lang="zh-CN" altLang="de-CH" dirty="0" smtClean="0"/>
          </a:p>
          <a:p>
            <a:pPr lvl="1">
              <a:lnSpc>
                <a:spcPct val="90000"/>
              </a:lnSpc>
              <a:spcAft>
                <a:spcPts val="600"/>
              </a:spcAft>
            </a:pPr>
            <a:r>
              <a:rPr lang="sr-Latn-RS" dirty="0" smtClean="0"/>
              <a:t>Pokrivenost biljnih delova</a:t>
            </a:r>
            <a:endParaRPr lang="zh-CN" altLang="de-CH" dirty="0" smtClean="0"/>
          </a:p>
          <a:p>
            <a:pPr lvl="1">
              <a:lnSpc>
                <a:spcPct val="90000"/>
              </a:lnSpc>
              <a:spcAft>
                <a:spcPts val="600"/>
              </a:spcAft>
            </a:pPr>
            <a:r>
              <a:rPr lang="sr-Latn-RS" dirty="0" smtClean="0"/>
              <a:t>Kvalitet vode</a:t>
            </a:r>
            <a:endParaRPr lang="zh-CN" altLang="de-CH" dirty="0" smtClean="0">
              <a:ea typeface="SimSun" pitchFamily="2" charset="-122"/>
            </a:endParaRPr>
          </a:p>
          <a:p>
            <a:pPr lvl="1">
              <a:lnSpc>
                <a:spcPct val="90000"/>
              </a:lnSpc>
              <a:spcAft>
                <a:spcPts val="600"/>
              </a:spcAft>
            </a:pPr>
            <a:r>
              <a:rPr lang="sr-Latn-RS" dirty="0" smtClean="0"/>
              <a:t>Sigurnost</a:t>
            </a:r>
            <a:endParaRPr lang="zh-CN" altLang="de-CH" dirty="0" smtClean="0">
              <a:ea typeface="SimSun" pitchFamily="2" charset="-122"/>
            </a:endParaRPr>
          </a:p>
          <a:p>
            <a:pPr lvl="2">
              <a:lnSpc>
                <a:spcPct val="90000"/>
              </a:lnSpc>
              <a:spcAft>
                <a:spcPts val="600"/>
              </a:spcAft>
            </a:pPr>
            <a:r>
              <a:rPr lang="de-CH" dirty="0" smtClean="0"/>
              <a:t>Operator</a:t>
            </a:r>
            <a:endParaRPr lang="zh-CN" altLang="de-CH" dirty="0" smtClean="0">
              <a:ea typeface="SimSun" pitchFamily="2" charset="-122"/>
            </a:endParaRPr>
          </a:p>
          <a:p>
            <a:pPr lvl="2">
              <a:lnSpc>
                <a:spcPct val="90000"/>
              </a:lnSpc>
              <a:spcAft>
                <a:spcPts val="600"/>
              </a:spcAft>
            </a:pPr>
            <a:r>
              <a:rPr lang="sr-Latn-RS" altLang="zh-CN" dirty="0" smtClean="0">
                <a:ea typeface="SimSun" pitchFamily="2" charset="-122"/>
              </a:rPr>
              <a:t>Životna sredina</a:t>
            </a:r>
            <a:endParaRPr lang="zh-CN" altLang="en-US" dirty="0" smtClean="0">
              <a:ea typeface="SimSun" pitchFamily="2" charset="-122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10" name="Rectangle 9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11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1107228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71475" y="287338"/>
            <a:ext cx="8772525" cy="381000"/>
          </a:xfrm>
        </p:spPr>
        <p:txBody>
          <a:bodyPr/>
          <a:lstStyle/>
          <a:p>
            <a:r>
              <a:rPr lang="sr-Latn-RS" sz="2400" dirty="0" smtClean="0"/>
              <a:t>Uređaji za primenu</a:t>
            </a:r>
            <a:endParaRPr lang="zh-CN" altLang="en-GB" sz="2400" dirty="0" smtClean="0">
              <a:ea typeface="SimSun" pitchFamily="2" charset="-122"/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3227388" y="20383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endParaRPr lang="de-CH"/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5345113" y="4800600"/>
            <a:ext cx="140811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>
              <a:spcAft>
                <a:spcPct val="0"/>
              </a:spcAft>
            </a:pPr>
            <a:r>
              <a:rPr lang="en-GB" altLang="zh-CN" sz="2400" b="1">
                <a:solidFill>
                  <a:srgbClr val="FFFFFF"/>
                </a:solidFill>
                <a:latin typeface="News Gothic MT" pitchFamily="34" charset="0"/>
                <a:ea typeface="SimSun" pitchFamily="2" charset="-122"/>
              </a:rPr>
              <a:t>Timing</a:t>
            </a:r>
          </a:p>
        </p:txBody>
      </p:sp>
      <p:pic>
        <p:nvPicPr>
          <p:cNvPr id="17415" name="Picture 7585374" descr="S13Picture 7585374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944813"/>
            <a:ext cx="1982788" cy="200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4675" y="1233488"/>
            <a:ext cx="3489325" cy="2619375"/>
          </a:xfrm>
          <a:prstGeom prst="rect">
            <a:avLst/>
          </a:prstGeom>
          <a:noFill/>
          <a:ln w="12700">
            <a:solidFill>
              <a:srgbClr val="C0C0C0"/>
            </a:solidFill>
            <a:miter lim="800000"/>
            <a:headEnd type="none" w="sm" len="sm"/>
            <a:tailEnd type="none" w="sm" len="sm"/>
          </a:ln>
        </p:spPr>
      </p:pic>
      <p:pic>
        <p:nvPicPr>
          <p:cNvPr id="17417" name="Picture 6" descr="IMGP2617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730750"/>
            <a:ext cx="2836863" cy="212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8" name="Picture 10" descr="http://www.knight-ltd.co.uk/Graphics/sub0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19825" y="3044825"/>
            <a:ext cx="2924175" cy="219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9" name="Picture 12" descr="http://www.airtractor.com/Websites/airtractor/Images/Top%20Notch%20Pix/holzwarth13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34125" y="4975225"/>
            <a:ext cx="2809875" cy="188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0" name="Picture 1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1243013"/>
            <a:ext cx="2524125" cy="16843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17421" name="Picture 1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992438" y="4662488"/>
            <a:ext cx="2936875" cy="196056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14" name="Picture 1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339975" y="2057400"/>
            <a:ext cx="3471863" cy="23161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</p:spTree>
    <p:extLst>
      <p:ext uri="{BB962C8B-B14F-4D97-AF65-F5344CB8AC3E}">
        <p14:creationId xmlns:p14="http://schemas.microsoft.com/office/powerpoint/2010/main" val="269684143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044" y="127000"/>
            <a:ext cx="8453437" cy="812800"/>
          </a:xfrm>
        </p:spPr>
        <p:txBody>
          <a:bodyPr/>
          <a:lstStyle/>
          <a:p>
            <a:r>
              <a:rPr lang="en-US" dirty="0" err="1" smtClean="0"/>
              <a:t>Ure</a:t>
            </a:r>
            <a:r>
              <a:rPr lang="sr-Latn-RS" dirty="0" smtClean="0"/>
              <a:t>đaji za primenu u ratarstvu i povrtarstvu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/>
        </p:nvSpPr>
        <p:spPr bwMode="auto">
          <a:xfrm>
            <a:off x="-228600" y="729002"/>
            <a:ext cx="5638799" cy="170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5" tIns="47893" rIns="95785" bIns="47893"/>
          <a:lstStyle/>
          <a:p>
            <a:pPr marL="185738" indent="-87313" defTabSz="957263" eaLnBrk="0" hangingPunct="0">
              <a:spcAft>
                <a:spcPct val="25000"/>
              </a:spcAft>
              <a:buClr>
                <a:srgbClr val="FFFFFF"/>
              </a:buClr>
              <a:buSzPct val="25000"/>
              <a:buFontTx/>
              <a:buChar char=" "/>
            </a:pPr>
            <a:r>
              <a:rPr lang="sr-Latn-RS" sz="2200" dirty="0" smtClean="0">
                <a:latin typeface="Times New Roman" pitchFamily="18" charset="0"/>
                <a:cs typeface="Times New Roman" pitchFamily="18" charset="0"/>
              </a:rPr>
              <a:t>   Postoje različite prskalice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en-GB" sz="2200" dirty="0">
              <a:latin typeface="Times New Roman" pitchFamily="18" charset="0"/>
              <a:cs typeface="Times New Roman" pitchFamily="18" charset="0"/>
            </a:endParaRPr>
          </a:p>
          <a:p>
            <a:pPr marL="766763" lvl="1" indent="-292100" defTabSz="957263" eaLnBrk="0" hangingPunct="0">
              <a:spcAft>
                <a:spcPct val="25000"/>
              </a:spcAft>
              <a:buClr>
                <a:srgbClr val="999999"/>
              </a:buClr>
              <a:buSzPct val="75000"/>
              <a:buFont typeface="Wingdings" pitchFamily="2" charset="2"/>
              <a:buChar char="l"/>
            </a:pPr>
            <a:r>
              <a:rPr lang="sr-Latn-RS" sz="2200" dirty="0" smtClean="0">
                <a:latin typeface="Times New Roman" pitchFamily="18" charset="0"/>
                <a:cs typeface="Times New Roman" pitchFamily="18" charset="0"/>
              </a:rPr>
              <a:t>Rezervoar od 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400 </a:t>
            </a:r>
            <a:r>
              <a:rPr lang="sr-Latn-RS" sz="2200" dirty="0" smtClean="0"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5000 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l</a:t>
            </a:r>
            <a:endParaRPr lang="en-GB" sz="2200" dirty="0">
              <a:latin typeface="Times New Roman" pitchFamily="18" charset="0"/>
              <a:cs typeface="Times New Roman" pitchFamily="18" charset="0"/>
            </a:endParaRPr>
          </a:p>
          <a:p>
            <a:pPr marL="766763" lvl="1" indent="-292100" defTabSz="957263" eaLnBrk="0" hangingPunct="0">
              <a:spcAft>
                <a:spcPct val="25000"/>
              </a:spcAft>
              <a:buClr>
                <a:srgbClr val="999999"/>
              </a:buClr>
              <a:buSzPct val="75000"/>
              <a:buFont typeface="Wingdings" pitchFamily="2" charset="2"/>
              <a:buChar char="l"/>
            </a:pPr>
            <a:r>
              <a:rPr lang="sr-Latn-RS" sz="2200" dirty="0" smtClean="0">
                <a:latin typeface="Times New Roman" pitchFamily="18" charset="0"/>
                <a:cs typeface="Times New Roman" pitchFamily="18" charset="0"/>
              </a:rPr>
              <a:t>Krila širine od 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sr-Latn-RS" sz="2200" dirty="0" smtClean="0"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44 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m</a:t>
            </a:r>
            <a:endParaRPr lang="sr-Latn-RS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766763" lvl="1" indent="-292100" defTabSz="957263" eaLnBrk="0" hangingPunct="0">
              <a:spcAft>
                <a:spcPct val="25000"/>
              </a:spcAft>
              <a:buClr>
                <a:srgbClr val="999999"/>
              </a:buClr>
              <a:buSzPct val="75000"/>
              <a:buFont typeface="Wingdings" pitchFamily="2" charset="2"/>
              <a:buChar char="l"/>
            </a:pPr>
            <a:r>
              <a:rPr lang="sr-Latn-RS" sz="2200" dirty="0" smtClean="0">
                <a:latin typeface="Times New Roman" pitchFamily="18" charset="0"/>
                <a:cs typeface="Times New Roman" pitchFamily="18" charset="0"/>
              </a:rPr>
              <a:t>Primena herbicida, fungicida i insekticida</a:t>
            </a:r>
          </a:p>
          <a:p>
            <a:pPr marL="766763" lvl="1" indent="-292100" defTabSz="957263" eaLnBrk="0" hangingPunct="0">
              <a:spcAft>
                <a:spcPct val="25000"/>
              </a:spcAft>
              <a:buClr>
                <a:srgbClr val="999999"/>
              </a:buClr>
              <a:buSzPct val="75000"/>
              <a:buFont typeface="Wingdings" pitchFamily="2" charset="2"/>
              <a:buChar char="l"/>
            </a:pPr>
            <a:r>
              <a:rPr lang="sr-Latn-RS" sz="2200" dirty="0" smtClean="0">
                <a:latin typeface="Times New Roman" pitchFamily="18" charset="0"/>
                <a:cs typeface="Times New Roman" pitchFamily="18" charset="0"/>
              </a:rPr>
              <a:t>Mnogobrojne konfiguracije</a:t>
            </a:r>
            <a:endParaRPr lang="en-GB" sz="2200" dirty="0">
              <a:latin typeface="Times New Roman" pitchFamily="18" charset="0"/>
              <a:cs typeface="Times New Roman" pitchFamily="18" charset="0"/>
            </a:endParaRPr>
          </a:p>
          <a:p>
            <a:pPr marL="185738" indent="-87313" defTabSz="957263" eaLnBrk="0" hangingPunct="0">
              <a:spcAft>
                <a:spcPct val="25000"/>
              </a:spcAft>
              <a:buClr>
                <a:srgbClr val="FFFFFF"/>
              </a:buClr>
              <a:buSzPct val="25000"/>
              <a:buFontTx/>
              <a:buChar char=" "/>
            </a:pPr>
            <a:endParaRPr lang="en-US" sz="2000" dirty="0">
              <a:latin typeface="Calibri" pitchFamily="34" charset="0"/>
            </a:endParaRPr>
          </a:p>
        </p:txBody>
      </p:sp>
      <p:pic>
        <p:nvPicPr>
          <p:cNvPr id="6" name="Picture 3" descr="A1001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9400" y="762000"/>
            <a:ext cx="3784600" cy="245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4" descr="IMG_1551"/>
          <p:cNvPicPr>
            <a:picLocks noGrp="1"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0767" y="3343161"/>
            <a:ext cx="3928719" cy="2618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 descr="A3005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900" y="2990850"/>
            <a:ext cx="3276600" cy="312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10" name="Rectangle 9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11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7518443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Copy of Copy of M70 system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013" y="940062"/>
            <a:ext cx="5254625" cy="506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" name="Text Box 4"/>
          <p:cNvSpPr txBox="1">
            <a:spLocks noChangeArrowheads="1"/>
          </p:cNvSpPr>
          <p:nvPr/>
        </p:nvSpPr>
        <p:spPr bwMode="auto">
          <a:xfrm>
            <a:off x="444500" y="4169037"/>
            <a:ext cx="239871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spcAft>
                <a:spcPts val="600"/>
              </a:spcAft>
            </a:pPr>
            <a:r>
              <a:rPr lang="sr-Latn-RS" sz="1400" b="1" dirty="0" smtClean="0"/>
              <a:t>Krila sa rasprskivačima</a:t>
            </a:r>
            <a:endParaRPr lang="en-US" sz="1400" b="1" dirty="0"/>
          </a:p>
        </p:txBody>
      </p:sp>
      <p:sp>
        <p:nvSpPr>
          <p:cNvPr id="37" name="Text Box 5"/>
          <p:cNvSpPr txBox="1">
            <a:spLocks noChangeArrowheads="1"/>
          </p:cNvSpPr>
          <p:nvPr/>
        </p:nvSpPr>
        <p:spPr bwMode="auto">
          <a:xfrm>
            <a:off x="4262438" y="2660912"/>
            <a:ext cx="1219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spcAft>
                <a:spcPts val="600"/>
              </a:spcAft>
            </a:pPr>
            <a:r>
              <a:rPr lang="sr-Latn-RS" sz="1400" b="1" dirty="0" smtClean="0"/>
              <a:t>Rezervoar</a:t>
            </a:r>
            <a:endParaRPr lang="en-US" sz="1400" b="1" dirty="0"/>
          </a:p>
        </p:txBody>
      </p:sp>
      <p:sp>
        <p:nvSpPr>
          <p:cNvPr id="38" name="Text Box 7"/>
          <p:cNvSpPr txBox="1">
            <a:spLocks noChangeArrowheads="1"/>
          </p:cNvSpPr>
          <p:nvPr/>
        </p:nvSpPr>
        <p:spPr bwMode="auto">
          <a:xfrm>
            <a:off x="4203700" y="3559437"/>
            <a:ext cx="1727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spcAft>
                <a:spcPts val="600"/>
              </a:spcAft>
            </a:pPr>
            <a:r>
              <a:rPr lang="sr-Latn-RS" sz="1400" b="1" dirty="0" smtClean="0"/>
              <a:t>Povratna cev</a:t>
            </a:r>
            <a:endParaRPr lang="en-US" sz="1400" b="1" dirty="0"/>
          </a:p>
        </p:txBody>
      </p:sp>
      <p:sp>
        <p:nvSpPr>
          <p:cNvPr id="39" name="Text Box 8"/>
          <p:cNvSpPr txBox="1">
            <a:spLocks noChangeArrowheads="1"/>
          </p:cNvSpPr>
          <p:nvPr/>
        </p:nvSpPr>
        <p:spPr bwMode="auto">
          <a:xfrm>
            <a:off x="808038" y="1571887"/>
            <a:ext cx="21494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spcAft>
                <a:spcPts val="600"/>
              </a:spcAft>
            </a:pPr>
            <a:r>
              <a:rPr lang="sr-Latn-RS" sz="1400" b="1" dirty="0" smtClean="0"/>
              <a:t>Ventili za kontrolu protoka prema krilima</a:t>
            </a:r>
            <a:endParaRPr lang="en-US" sz="1400" b="1" dirty="0"/>
          </a:p>
        </p:txBody>
      </p:sp>
      <p:sp>
        <p:nvSpPr>
          <p:cNvPr id="40" name="Text Box 10"/>
          <p:cNvSpPr txBox="1">
            <a:spLocks noChangeArrowheads="1"/>
          </p:cNvSpPr>
          <p:nvPr/>
        </p:nvSpPr>
        <p:spPr bwMode="auto">
          <a:xfrm>
            <a:off x="7035800" y="1076587"/>
            <a:ext cx="11620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spcAft>
                <a:spcPts val="600"/>
              </a:spcAft>
            </a:pPr>
            <a:r>
              <a:rPr lang="sr-Latn-RS" sz="1400" b="1" dirty="0" smtClean="0"/>
              <a:t>Regulator pritiska</a:t>
            </a:r>
            <a:endParaRPr lang="en-US" sz="1400" b="1" dirty="0"/>
          </a:p>
        </p:txBody>
      </p:sp>
      <p:sp>
        <p:nvSpPr>
          <p:cNvPr id="41" name="Text Box 11"/>
          <p:cNvSpPr txBox="1">
            <a:spLocks noChangeArrowheads="1"/>
          </p:cNvSpPr>
          <p:nvPr/>
        </p:nvSpPr>
        <p:spPr bwMode="auto">
          <a:xfrm>
            <a:off x="2187575" y="889262"/>
            <a:ext cx="18875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spcAft>
                <a:spcPts val="600"/>
              </a:spcAft>
            </a:pPr>
            <a:r>
              <a:rPr lang="sr-Latn-RS" sz="1400" b="1" dirty="0" smtClean="0"/>
              <a:t>Glavni ventil</a:t>
            </a:r>
            <a:endParaRPr lang="en-US" sz="1400" b="1" dirty="0"/>
          </a:p>
        </p:txBody>
      </p:sp>
      <p:sp>
        <p:nvSpPr>
          <p:cNvPr id="42" name="Line 12"/>
          <p:cNvSpPr>
            <a:spLocks noChangeShapeType="1"/>
          </p:cNvSpPr>
          <p:nvPr/>
        </p:nvSpPr>
        <p:spPr bwMode="auto">
          <a:xfrm>
            <a:off x="1677988" y="4445262"/>
            <a:ext cx="1682750" cy="755650"/>
          </a:xfrm>
          <a:prstGeom prst="line">
            <a:avLst/>
          </a:prstGeom>
          <a:noFill/>
          <a:ln w="38100">
            <a:solidFill>
              <a:srgbClr val="200FF9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Line 13"/>
          <p:cNvSpPr>
            <a:spLocks noChangeShapeType="1"/>
          </p:cNvSpPr>
          <p:nvPr/>
        </p:nvSpPr>
        <p:spPr bwMode="auto">
          <a:xfrm flipH="1" flipV="1">
            <a:off x="5246688" y="2019562"/>
            <a:ext cx="1785937" cy="101600"/>
          </a:xfrm>
          <a:prstGeom prst="line">
            <a:avLst/>
          </a:prstGeom>
          <a:noFill/>
          <a:ln w="38100">
            <a:solidFill>
              <a:srgbClr val="200FF9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Line 14"/>
          <p:cNvSpPr>
            <a:spLocks noChangeShapeType="1"/>
          </p:cNvSpPr>
          <p:nvPr/>
        </p:nvSpPr>
        <p:spPr bwMode="auto">
          <a:xfrm>
            <a:off x="4027488" y="1089287"/>
            <a:ext cx="639762" cy="231775"/>
          </a:xfrm>
          <a:prstGeom prst="line">
            <a:avLst/>
          </a:prstGeom>
          <a:noFill/>
          <a:ln w="38100">
            <a:solidFill>
              <a:srgbClr val="200FF9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Line 15"/>
          <p:cNvSpPr>
            <a:spLocks noChangeShapeType="1"/>
          </p:cNvSpPr>
          <p:nvPr/>
        </p:nvSpPr>
        <p:spPr bwMode="auto">
          <a:xfrm>
            <a:off x="5054600" y="578112"/>
            <a:ext cx="73025" cy="361950"/>
          </a:xfrm>
          <a:prstGeom prst="line">
            <a:avLst/>
          </a:prstGeom>
          <a:noFill/>
          <a:ln w="38100">
            <a:solidFill>
              <a:srgbClr val="200FF9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Line 16"/>
          <p:cNvSpPr>
            <a:spLocks noChangeShapeType="1"/>
          </p:cNvSpPr>
          <p:nvPr/>
        </p:nvSpPr>
        <p:spPr bwMode="auto">
          <a:xfrm flipH="1" flipV="1">
            <a:off x="5865813" y="1359162"/>
            <a:ext cx="1103312" cy="28575"/>
          </a:xfrm>
          <a:prstGeom prst="line">
            <a:avLst/>
          </a:prstGeom>
          <a:noFill/>
          <a:ln w="38100">
            <a:solidFill>
              <a:srgbClr val="200FF9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Line 17"/>
          <p:cNvSpPr>
            <a:spLocks noChangeShapeType="1"/>
          </p:cNvSpPr>
          <p:nvPr/>
        </p:nvSpPr>
        <p:spPr bwMode="auto">
          <a:xfrm flipH="1" flipV="1">
            <a:off x="7069138" y="4175387"/>
            <a:ext cx="784225" cy="203200"/>
          </a:xfrm>
          <a:prstGeom prst="line">
            <a:avLst/>
          </a:prstGeom>
          <a:noFill/>
          <a:ln w="38100">
            <a:solidFill>
              <a:srgbClr val="200FF9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" name="Line 18"/>
          <p:cNvSpPr>
            <a:spLocks noChangeShapeType="1"/>
          </p:cNvSpPr>
          <p:nvPr/>
        </p:nvSpPr>
        <p:spPr bwMode="auto">
          <a:xfrm flipV="1">
            <a:off x="2843213" y="1746512"/>
            <a:ext cx="377825" cy="3175"/>
          </a:xfrm>
          <a:prstGeom prst="line">
            <a:avLst/>
          </a:prstGeom>
          <a:noFill/>
          <a:ln w="38100">
            <a:solidFill>
              <a:srgbClr val="200FF9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" name="Text Box 19"/>
          <p:cNvSpPr txBox="1">
            <a:spLocks noChangeArrowheads="1"/>
          </p:cNvSpPr>
          <p:nvPr/>
        </p:nvSpPr>
        <p:spPr bwMode="auto">
          <a:xfrm>
            <a:off x="6973888" y="1990987"/>
            <a:ext cx="1727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spcAft>
                <a:spcPts val="600"/>
              </a:spcAft>
            </a:pPr>
            <a:r>
              <a:rPr lang="sr-Latn-RS" sz="1400" b="1" dirty="0" smtClean="0"/>
              <a:t>Povratni vod</a:t>
            </a:r>
            <a:endParaRPr lang="en-US" sz="1400" b="1" dirty="0"/>
          </a:p>
        </p:txBody>
      </p:sp>
      <p:sp>
        <p:nvSpPr>
          <p:cNvPr id="50" name="Text Box 6"/>
          <p:cNvSpPr txBox="1">
            <a:spLocks noChangeArrowheads="1"/>
          </p:cNvSpPr>
          <p:nvPr/>
        </p:nvSpPr>
        <p:spPr bwMode="auto">
          <a:xfrm>
            <a:off x="7853363" y="4288099"/>
            <a:ext cx="12033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spcAft>
                <a:spcPts val="600"/>
              </a:spcAft>
            </a:pPr>
            <a:r>
              <a:rPr lang="de-CH" sz="1400" b="1" dirty="0" smtClean="0"/>
              <a:t>Pump</a:t>
            </a:r>
            <a:r>
              <a:rPr lang="sr-Latn-RS" sz="1400" b="1" dirty="0" smtClean="0"/>
              <a:t>a</a:t>
            </a:r>
            <a:endParaRPr lang="en-US" sz="1400" b="1" dirty="0"/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373063" y="88900"/>
            <a:ext cx="8453437" cy="812800"/>
          </a:xfrm>
          <a:prstGeom prst="rect">
            <a:avLst/>
          </a:prstGeom>
        </p:spPr>
        <p:txBody>
          <a:bodyPr/>
          <a:lstStyle>
            <a:lvl1pPr algn="l" defTabSz="957263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defTabSz="957263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2pPr>
            <a:lvl3pPr algn="l" defTabSz="957263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3pPr>
            <a:lvl4pPr algn="l" defTabSz="957263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4pPr>
            <a:lvl5pPr algn="l" defTabSz="957263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5pPr>
            <a:lvl6pPr marL="457200" algn="l" defTabSz="957263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6pPr>
            <a:lvl7pPr marL="914400" algn="l" defTabSz="957263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7pPr>
            <a:lvl8pPr marL="1371600" algn="l" defTabSz="957263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8pPr>
            <a:lvl9pPr marL="1828800" algn="l" defTabSz="957263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sr-Latn-RS" dirty="0" smtClean="0"/>
              <a:t>Osnovi delovi prskalice</a:t>
            </a:r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22" name="Rectangle 21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23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4" name="Text Box 10"/>
          <p:cNvSpPr txBox="1">
            <a:spLocks noChangeArrowheads="1"/>
          </p:cNvSpPr>
          <p:nvPr/>
        </p:nvSpPr>
        <p:spPr bwMode="auto">
          <a:xfrm>
            <a:off x="5246688" y="233690"/>
            <a:ext cx="11620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spcAft>
                <a:spcPts val="600"/>
              </a:spcAft>
            </a:pPr>
            <a:r>
              <a:rPr lang="en-US" sz="1400" b="1" dirty="0" err="1" smtClean="0"/>
              <a:t>Pokaziva</a:t>
            </a:r>
            <a:r>
              <a:rPr lang="sr-Latn-RS" sz="1400" b="1" dirty="0"/>
              <a:t>č</a:t>
            </a:r>
            <a:r>
              <a:rPr lang="sr-Latn-RS" sz="1400" b="1" dirty="0" smtClean="0"/>
              <a:t> pritiska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07992370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1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CF770CEA-7FE4-4F84-9201-2733DC9110F3}" type="slidenum">
              <a:rPr lang="pt-PT" smtClean="0"/>
              <a:pPr>
                <a:defRPr/>
              </a:pPr>
              <a:t>8</a:t>
            </a:fld>
            <a:endParaRPr lang="pt-PT" dirty="0"/>
          </a:p>
        </p:txBody>
      </p:sp>
      <p:pic>
        <p:nvPicPr>
          <p:cNvPr id="4" name="Picture 3" descr="LE-575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31" y="2895600"/>
            <a:ext cx="4248631" cy="299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4" descr="MR b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6709" y="1371600"/>
            <a:ext cx="3931459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Rectangle 2"/>
          <p:cNvSpPr>
            <a:spLocks noGrp="1" noChangeArrowheads="1"/>
          </p:cNvSpPr>
          <p:nvPr/>
        </p:nvSpPr>
        <p:spPr bwMode="auto">
          <a:xfrm>
            <a:off x="107504" y="939800"/>
            <a:ext cx="4752527" cy="5068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5" tIns="47893" rIns="95785" bIns="47893"/>
          <a:lstStyle/>
          <a:p>
            <a:pPr marL="185738" indent="-87313" defTabSz="957263" eaLnBrk="0" hangingPunct="0">
              <a:spcAft>
                <a:spcPct val="25000"/>
              </a:spcAft>
              <a:buClr>
                <a:srgbClr val="FFFFFF"/>
              </a:buClr>
              <a:buSzPct val="25000"/>
              <a:buFontTx/>
              <a:buChar char=" "/>
            </a:pPr>
            <a:r>
              <a:rPr lang="sr-Latn-RS" sz="2200" dirty="0" smtClean="0">
                <a:latin typeface="Times New Roman" pitchFamily="18" charset="0"/>
                <a:cs typeface="Times New Roman" pitchFamily="18" charset="0"/>
              </a:rPr>
              <a:t>Orošivači (atomizeri) u voćarstvu i vinogradarstvu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sr-Latn-RS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441325" indent="-342900" defTabSz="957263" eaLnBrk="0" hangingPunct="0">
              <a:spcAft>
                <a:spcPct val="25000"/>
              </a:spcAft>
              <a:buClr>
                <a:srgbClr val="FFFFFF"/>
              </a:buClr>
              <a:buSzPct val="25000"/>
              <a:buFont typeface="Wingdings" pitchFamily="2" charset="2"/>
              <a:buChar char="§"/>
            </a:pPr>
            <a:r>
              <a:rPr lang="sr-Latn-RS" sz="2200" dirty="0" smtClean="0">
                <a:latin typeface="Times New Roman" pitchFamily="18" charset="0"/>
                <a:cs typeface="Times New Roman" pitchFamily="18" charset="0"/>
              </a:rPr>
              <a:t>Vazdušna struja nosi sredstvo.</a:t>
            </a:r>
          </a:p>
          <a:p>
            <a:pPr marL="441325" indent="-342900" defTabSz="957263" eaLnBrk="0" hangingPunct="0">
              <a:spcAft>
                <a:spcPct val="25000"/>
              </a:spcAft>
              <a:buClr>
                <a:srgbClr val="FFFFFF"/>
              </a:buClr>
              <a:buSzPct val="25000"/>
              <a:buFont typeface="Wingdings" pitchFamily="2" charset="2"/>
              <a:buChar char="§"/>
            </a:pPr>
            <a:r>
              <a:rPr lang="sr-Latn-RS" sz="2200" dirty="0" smtClean="0">
                <a:latin typeface="Times New Roman" pitchFamily="18" charset="0"/>
                <a:cs typeface="Times New Roman" pitchFamily="18" charset="0"/>
              </a:rPr>
              <a:t>Primena fungicida i insekticida.</a:t>
            </a:r>
            <a:endParaRPr lang="en-GB" sz="2200" dirty="0">
              <a:latin typeface="Times New Roman" pitchFamily="18" charset="0"/>
              <a:cs typeface="Times New Roman" pitchFamily="18" charset="0"/>
            </a:endParaRPr>
          </a:p>
          <a:p>
            <a:pPr marL="766763" lvl="1" indent="-292100" defTabSz="957263" eaLnBrk="0" hangingPunct="0">
              <a:spcAft>
                <a:spcPct val="25000"/>
              </a:spcAft>
              <a:buClr>
                <a:srgbClr val="999999"/>
              </a:buClr>
              <a:buSzPct val="75000"/>
              <a:buFont typeface="Wingdings" pitchFamily="2" charset="2"/>
              <a:buChar char="l"/>
            </a:pPr>
            <a:endParaRPr lang="en-GB" sz="2300" dirty="0">
              <a:latin typeface="Calibri" pitchFamily="34" charset="0"/>
            </a:endParaRPr>
          </a:p>
          <a:p>
            <a:pPr marL="185738" indent="-87313" defTabSz="957263" eaLnBrk="0" hangingPunct="0">
              <a:spcAft>
                <a:spcPct val="25000"/>
              </a:spcAft>
              <a:buClr>
                <a:srgbClr val="FFFFFF"/>
              </a:buClr>
              <a:buSzPct val="25000"/>
              <a:buFontTx/>
              <a:buChar char=" "/>
            </a:pPr>
            <a:endParaRPr lang="en-US" sz="2000" dirty="0">
              <a:latin typeface="Calibri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9044" y="127000"/>
            <a:ext cx="8453437" cy="812800"/>
          </a:xfrm>
          <a:prstGeom prst="rect">
            <a:avLst/>
          </a:prstGeom>
        </p:spPr>
        <p:txBody>
          <a:bodyPr/>
          <a:lstStyle>
            <a:lvl1pPr algn="l" defTabSz="957263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defTabSz="957263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2pPr>
            <a:lvl3pPr algn="l" defTabSz="957263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3pPr>
            <a:lvl4pPr algn="l" defTabSz="957263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4pPr>
            <a:lvl5pPr algn="l" defTabSz="957263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5pPr>
            <a:lvl6pPr marL="457200" algn="l" defTabSz="957263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6pPr>
            <a:lvl7pPr marL="914400" algn="l" defTabSz="957263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7pPr>
            <a:lvl8pPr marL="1371600" algn="l" defTabSz="957263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8pPr>
            <a:lvl9pPr marL="1828800" algn="l" defTabSz="957263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dirty="0" err="1" smtClean="0"/>
              <a:t>Ure</a:t>
            </a:r>
            <a:r>
              <a:rPr lang="sr-Latn-RS" dirty="0" smtClean="0"/>
              <a:t>đaji za primenu u voćarstvu i vinogradarstvu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10" name="Rectangle 9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11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9499175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795" y="918803"/>
            <a:ext cx="8840787" cy="428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87351" y="2457091"/>
            <a:ext cx="1383932" cy="33855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  <a:spcAft>
                <a:spcPts val="600"/>
              </a:spcAft>
            </a:pPr>
            <a:r>
              <a:rPr lang="sr-Latn-RS" sz="1600" b="1" dirty="0" smtClean="0">
                <a:latin typeface="Arial" charset="0"/>
              </a:rPr>
              <a:t>Rezervoar</a:t>
            </a:r>
            <a:endParaRPr lang="ro-RO" sz="1600" b="1" dirty="0">
              <a:latin typeface="Arial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3085732" y="3381016"/>
            <a:ext cx="700088" cy="3365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  <a:spcAft>
                <a:spcPts val="600"/>
              </a:spcAft>
            </a:pPr>
            <a:r>
              <a:rPr lang="de-CH" sz="1600" b="1">
                <a:latin typeface="Arial" charset="0"/>
              </a:rPr>
              <a:t>Filter</a:t>
            </a:r>
            <a:endParaRPr lang="ro-RO" sz="1600" b="1">
              <a:latin typeface="Arial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5957888" y="1332724"/>
            <a:ext cx="1139458" cy="33855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  <a:spcAft>
                <a:spcPts val="600"/>
              </a:spcAft>
            </a:pPr>
            <a:r>
              <a:rPr lang="sr-Latn-RS" sz="1600" b="1" dirty="0" smtClean="0">
                <a:latin typeface="Arial" charset="0"/>
              </a:rPr>
              <a:t>Ventilator</a:t>
            </a:r>
            <a:endParaRPr lang="ro-RO" sz="1600" b="1" dirty="0">
              <a:latin typeface="Arial" charset="0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4931995" y="4700228"/>
            <a:ext cx="1457325" cy="5847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  <a:spcAft>
                <a:spcPts val="600"/>
              </a:spcAft>
            </a:pPr>
            <a:r>
              <a:rPr lang="sr-Latn-RS" sz="1600" b="1" dirty="0" smtClean="0">
                <a:latin typeface="Arial" charset="0"/>
              </a:rPr>
              <a:t>Pokazivač pritiska</a:t>
            </a:r>
            <a:endParaRPr lang="ro-RO" sz="1600" b="1" dirty="0">
              <a:latin typeface="Arial" charset="0"/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3204795" y="2030053"/>
            <a:ext cx="1268412" cy="27463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  <a:spcAft>
                <a:spcPts val="600"/>
              </a:spcAft>
            </a:pPr>
            <a:r>
              <a:rPr lang="sr-Latn-RS" sz="1200" dirty="0" smtClean="0">
                <a:latin typeface="Arial" charset="0"/>
              </a:rPr>
              <a:t>Povratni vod</a:t>
            </a:r>
            <a:endParaRPr lang="ro-RO" sz="1200" dirty="0">
              <a:latin typeface="Arial" charset="0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3190507" y="1639669"/>
            <a:ext cx="1268413" cy="27463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  <a:spcAft>
                <a:spcPts val="600"/>
              </a:spcAft>
            </a:pPr>
            <a:r>
              <a:rPr lang="sr-Latn-RS" sz="1200" dirty="0" smtClean="0">
                <a:latin typeface="Arial" charset="0"/>
              </a:rPr>
              <a:t>Povratni vod</a:t>
            </a:r>
            <a:endParaRPr lang="ro-RO" sz="1200" dirty="0">
              <a:latin typeface="Arial" charset="0"/>
            </a:endParaRP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5166945" y="1547453"/>
            <a:ext cx="1150937" cy="5847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  <a:spcAft>
                <a:spcPts val="600"/>
              </a:spcAft>
            </a:pPr>
            <a:r>
              <a:rPr lang="sr-Latn-RS" sz="1600" b="1" dirty="0" smtClean="0">
                <a:latin typeface="Arial" charset="0"/>
              </a:rPr>
              <a:t>Regulator pritiska</a:t>
            </a:r>
            <a:endParaRPr lang="ro-RO" sz="1600" b="1" dirty="0">
              <a:latin typeface="Arial" charset="0"/>
            </a:endParaRP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6324232" y="3466741"/>
            <a:ext cx="1282700" cy="5847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  <a:spcAft>
                <a:spcPts val="600"/>
              </a:spcAft>
            </a:pPr>
            <a:r>
              <a:rPr lang="sr-Latn-RS" sz="1600" b="1" dirty="0" smtClean="0">
                <a:latin typeface="Arial" charset="0"/>
              </a:rPr>
              <a:t>Glavni ventil</a:t>
            </a:r>
            <a:endParaRPr lang="ro-RO" sz="1600" b="1" dirty="0">
              <a:latin typeface="Arial" charset="0"/>
            </a:endParaRP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6859220" y="4600216"/>
            <a:ext cx="700087" cy="3365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  <a:spcAft>
                <a:spcPts val="600"/>
              </a:spcAft>
            </a:pPr>
            <a:r>
              <a:rPr lang="de-CH" sz="1600" b="1" dirty="0">
                <a:latin typeface="Arial" charset="0"/>
              </a:rPr>
              <a:t>Filter</a:t>
            </a:r>
            <a:endParaRPr lang="ro-RO" sz="1600" b="1" dirty="0">
              <a:latin typeface="Arial" charset="0"/>
            </a:endParaRP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7786687" y="3741378"/>
            <a:ext cx="1447800" cy="33855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  <a:spcAft>
                <a:spcPts val="600"/>
              </a:spcAft>
            </a:pPr>
            <a:r>
              <a:rPr lang="sr-Latn-RS" sz="1600" b="1" dirty="0" smtClean="0">
                <a:latin typeface="Arial" charset="0"/>
              </a:rPr>
              <a:t>Rasprskivači</a:t>
            </a:r>
            <a:endParaRPr lang="ro-RO" sz="1600" b="1" dirty="0">
              <a:latin typeface="Arial" charset="0"/>
            </a:endParaRPr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3290887" y="4714516"/>
            <a:ext cx="1015633" cy="33855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  <a:spcAft>
                <a:spcPts val="600"/>
              </a:spcAft>
            </a:pPr>
            <a:r>
              <a:rPr lang="de-CH" sz="1600" b="1" dirty="0" smtClean="0">
                <a:latin typeface="Arial" charset="0"/>
              </a:rPr>
              <a:t>Pump</a:t>
            </a:r>
            <a:r>
              <a:rPr lang="sr-Latn-RS" sz="1600" b="1" dirty="0" smtClean="0">
                <a:latin typeface="Arial" charset="0"/>
              </a:rPr>
              <a:t>a</a:t>
            </a:r>
            <a:endParaRPr lang="ro-RO" sz="1600" b="1" dirty="0">
              <a:latin typeface="Arial" charset="0"/>
            </a:endParaRPr>
          </a:p>
        </p:txBody>
      </p:sp>
      <p:sp>
        <p:nvSpPr>
          <p:cNvPr id="16" name="Line 16"/>
          <p:cNvSpPr>
            <a:spLocks noChangeShapeType="1"/>
          </p:cNvSpPr>
          <p:nvPr/>
        </p:nvSpPr>
        <p:spPr bwMode="auto">
          <a:xfrm flipH="1" flipV="1">
            <a:off x="7967295" y="3271478"/>
            <a:ext cx="276225" cy="5222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ts val="60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373063" y="88900"/>
            <a:ext cx="8453437" cy="812800"/>
          </a:xfrm>
          <a:prstGeom prst="rect">
            <a:avLst/>
          </a:prstGeom>
        </p:spPr>
        <p:txBody>
          <a:bodyPr/>
          <a:lstStyle>
            <a:lvl1pPr algn="l" defTabSz="957263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defTabSz="957263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2pPr>
            <a:lvl3pPr algn="l" defTabSz="957263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3pPr>
            <a:lvl4pPr algn="l" defTabSz="957263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4pPr>
            <a:lvl5pPr algn="l" defTabSz="957263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5pPr>
            <a:lvl6pPr marL="457200" algn="l" defTabSz="957263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6pPr>
            <a:lvl7pPr marL="914400" algn="l" defTabSz="957263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7pPr>
            <a:lvl8pPr marL="1371600" algn="l" defTabSz="957263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8pPr>
            <a:lvl9pPr marL="1828800" algn="l" defTabSz="957263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sr-Latn-RS" dirty="0" smtClean="0"/>
              <a:t>Osnovi delovi orošivača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7164288" y="6115665"/>
            <a:ext cx="1960686" cy="762168"/>
            <a:chOff x="7164288" y="6115665"/>
            <a:chExt cx="1960686" cy="762168"/>
          </a:xfrm>
        </p:grpSpPr>
        <p:sp>
          <p:nvSpPr>
            <p:cNvPr id="19" name="Rectangle 18"/>
            <p:cNvSpPr/>
            <p:nvPr/>
          </p:nvSpPr>
          <p:spPr bwMode="auto">
            <a:xfrm>
              <a:off x="7164288" y="6150401"/>
              <a:ext cx="1960686" cy="692696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>
                <a:spcAft>
                  <a:spcPts val="600"/>
                </a:spcAft>
              </a:pPr>
              <a:endParaRPr lang="en-US" sz="1000" smtClean="0">
                <a:solidFill>
                  <a:srgbClr val="626469"/>
                </a:solidFill>
                <a:cs typeface="+mn-cs"/>
              </a:endParaRPr>
            </a:p>
          </p:txBody>
        </p:sp>
        <p:pic>
          <p:nvPicPr>
            <p:cNvPr id="20" name="Picture 4" descr="C:\Users\marinal3\Desktop\logo SECPA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15665"/>
              <a:ext cx="1016223" cy="762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3427219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KIP" val="SKIP"/>
  <p:tag name="RNROPT" val="Picture 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KIP" val="SKIP"/>
  <p:tag name="RNROPT" val="Picture 1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KIP" val="SKIP"/>
  <p:tag name="RNROPT" val="Picture 2"/>
</p:tagLst>
</file>

<file path=ppt/theme/theme1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yngenta Landscape 2007">
  <a:themeElements>
    <a:clrScheme name="Syngenta 2007">
      <a:dk1>
        <a:srgbClr val="626469"/>
      </a:dk1>
      <a:lt1>
        <a:srgbClr val="FFFFFF"/>
      </a:lt1>
      <a:dk2>
        <a:srgbClr val="5F7800"/>
      </a:dk2>
      <a:lt2>
        <a:srgbClr val="FFB400"/>
      </a:lt2>
      <a:accent1>
        <a:srgbClr val="00A0BE"/>
      </a:accent1>
      <a:accent2>
        <a:srgbClr val="AAB400"/>
      </a:accent2>
      <a:accent3>
        <a:srgbClr val="EB8200"/>
      </a:accent3>
      <a:accent4>
        <a:srgbClr val="82C8DC"/>
      </a:accent4>
      <a:accent5>
        <a:srgbClr val="FFB400"/>
      </a:accent5>
      <a:accent6>
        <a:srgbClr val="5F7800"/>
      </a:accent6>
      <a:hlink>
        <a:srgbClr val="EB8200"/>
      </a:hlink>
      <a:folHlink>
        <a:srgbClr val="82C8DC"/>
      </a:folHlink>
    </a:clrScheme>
    <a:fontScheme name="Printout Syngenta 200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2"/>
        </a:solidFill>
        <a:ln w="6350" cap="flat" cmpd="sng" algn="ctr">
          <a:solidFill>
            <a:schemeClr val="folHlink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ts val="60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2"/>
        </a:solidFill>
        <a:ln w="6350" cap="flat" cmpd="sng" algn="ctr">
          <a:solidFill>
            <a:schemeClr val="folHlink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ts val="60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square" rtlCol="0">
        <a:normAutofit/>
      </a:bodyPr>
      <a:lstStyle>
        <a:defPPr>
          <a:spcBef>
            <a:spcPts val="0"/>
          </a:spcBef>
          <a:spcAft>
            <a:spcPts val="600"/>
          </a:spcAft>
          <a:defRPr sz="2000" dirty="0" err="1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ECPA Powerpoint 4x3">
  <a:themeElements>
    <a:clrScheme name="ECP Colour theme">
      <a:dk1>
        <a:sysClr val="windowText" lastClr="000000"/>
      </a:dk1>
      <a:lt1>
        <a:sysClr val="window" lastClr="FFFFFF"/>
      </a:lt1>
      <a:dk2>
        <a:srgbClr val="551900"/>
      </a:dk2>
      <a:lt2>
        <a:srgbClr val="E1E1E1"/>
      </a:lt2>
      <a:accent1>
        <a:srgbClr val="86C2EB"/>
      </a:accent1>
      <a:accent2>
        <a:srgbClr val="ED1849"/>
      </a:accent2>
      <a:accent3>
        <a:srgbClr val="F8971D"/>
      </a:accent3>
      <a:accent4>
        <a:srgbClr val="FFDD00"/>
      </a:accent4>
      <a:accent5>
        <a:srgbClr val="6CB33F"/>
      </a:accent5>
      <a:accent6>
        <a:srgbClr val="009DDC"/>
      </a:accent6>
      <a:hlink>
        <a:srgbClr val="E1E1E1"/>
      </a:hlink>
      <a:folHlink>
        <a:srgbClr val="5519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Calibration field sprayer (E_final)</Template>
  <TotalTime>272</TotalTime>
  <Words>777</Words>
  <Application>Microsoft Office PowerPoint</Application>
  <PresentationFormat>On-screen Show (4:3)</PresentationFormat>
  <Paragraphs>185</Paragraphs>
  <Slides>24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Benutzerdefiniertes Design</vt:lpstr>
      <vt:lpstr>Syngenta Landscape 2007</vt:lpstr>
      <vt:lpstr>ECPA Powerpoint 4x3</vt:lpstr>
      <vt:lpstr>Document</vt:lpstr>
      <vt:lpstr>Uvod u kalibraciju</vt:lpstr>
      <vt:lpstr>PowerPoint Presentation</vt:lpstr>
      <vt:lpstr>Uticaj lošeg kvaliteta aplikacije</vt:lpstr>
      <vt:lpstr>Ključni faktori koji utiču na kvalitet aplikacije</vt:lpstr>
      <vt:lpstr>Uređaji za primenu</vt:lpstr>
      <vt:lpstr>Uređaji za primenu u ratarstvu i povrtarstvu</vt:lpstr>
      <vt:lpstr>PowerPoint Presentation</vt:lpstr>
      <vt:lpstr>PowerPoint Presentation</vt:lpstr>
      <vt:lpstr>PowerPoint Presentation</vt:lpstr>
      <vt:lpstr>Kvalitet aplikacije – uređaji za primenu</vt:lpstr>
      <vt:lpstr>Loš kvalitet aplikacije</vt:lpstr>
      <vt:lpstr>Provera kvaliteta aplikacije</vt:lpstr>
      <vt:lpstr>PowerPoint Presentation</vt:lpstr>
      <vt:lpstr>     Dizne</vt:lpstr>
      <vt:lpstr>    Vrsta dizne i veličina kapi</vt:lpstr>
      <vt:lpstr>Odnos pritiska i veličine kapi </vt:lpstr>
      <vt:lpstr>PowerPoint Presentation</vt:lpstr>
      <vt:lpstr> Dizne</vt:lpstr>
      <vt:lpstr>PowerPoint Presentation</vt:lpstr>
      <vt:lpstr>    Označavanje dizni                 </vt:lpstr>
      <vt:lpstr>Razmak između dizni i visina od ciljane površine</vt:lpstr>
      <vt:lpstr>Održavanje dizni</vt:lpstr>
      <vt:lpstr>Najvažnija poruka za kalibraciju</vt:lpstr>
      <vt:lpstr>PowerPoint Presentation</vt:lpstr>
    </vt:vector>
  </TitlesOfParts>
  <Company>DATURA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Luis Saramago</dc:creator>
  <cp:lastModifiedBy>Toshiba</cp:lastModifiedBy>
  <cp:revision>325</cp:revision>
  <dcterms:created xsi:type="dcterms:W3CDTF">2009-11-24T12:25:35Z</dcterms:created>
  <dcterms:modified xsi:type="dcterms:W3CDTF">2015-02-04T13:12:25Z</dcterms:modified>
</cp:coreProperties>
</file>