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  <p:sldMasterId id="2147483674" r:id="rId2"/>
  </p:sldMasterIdLst>
  <p:notesMasterIdLst>
    <p:notesMasterId r:id="rId25"/>
  </p:notesMasterIdLst>
  <p:handoutMasterIdLst>
    <p:handoutMasterId r:id="rId26"/>
  </p:handoutMasterIdLst>
  <p:sldIdLst>
    <p:sldId id="335" r:id="rId3"/>
    <p:sldId id="314" r:id="rId4"/>
    <p:sldId id="315" r:id="rId5"/>
    <p:sldId id="316" r:id="rId6"/>
    <p:sldId id="317" r:id="rId7"/>
    <p:sldId id="318" r:id="rId8"/>
    <p:sldId id="319" r:id="rId9"/>
    <p:sldId id="320" r:id="rId10"/>
    <p:sldId id="321" r:id="rId11"/>
    <p:sldId id="322" r:id="rId12"/>
    <p:sldId id="330" r:id="rId13"/>
    <p:sldId id="333" r:id="rId14"/>
    <p:sldId id="324" r:id="rId15"/>
    <p:sldId id="325" r:id="rId16"/>
    <p:sldId id="326" r:id="rId17"/>
    <p:sldId id="331" r:id="rId18"/>
    <p:sldId id="332" r:id="rId19"/>
    <p:sldId id="283" r:id="rId20"/>
    <p:sldId id="327" r:id="rId21"/>
    <p:sldId id="328" r:id="rId22"/>
    <p:sldId id="329" r:id="rId23"/>
    <p:sldId id="334" r:id="rId2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DFB25"/>
    <a:srgbClr val="FF3300"/>
    <a:srgbClr val="71B7B9"/>
    <a:srgbClr val="768FB4"/>
    <a:srgbClr val="0033CC"/>
    <a:srgbClr val="CC3399"/>
    <a:srgbClr val="CC0000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0F39304-B96C-4B0F-87A8-D13DFD0CD851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92601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ABB4ED1-3A1B-4677-8A4E-D49AF95182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814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D8C75E2-C23C-46A8-A413-4DDB1BFB1632}" type="slidenum">
              <a:rPr lang="en-US" smtClean="0"/>
              <a:pPr eaLnBrk="1" hangingPunct="1"/>
              <a:t>2</a:t>
            </a:fld>
            <a:endParaRPr lang="en-US" smtClean="0"/>
          </a:p>
        </p:txBody>
      </p:sp>
      <p:sp>
        <p:nvSpPr>
          <p:cNvPr id="24579" name="Rectangle 3"/>
          <p:cNvSpPr txBox="1">
            <a:spLocks noGrp="1" noChangeArrowheads="1"/>
          </p:cNvSpPr>
          <p:nvPr/>
        </p:nvSpPr>
        <p:spPr bwMode="auto">
          <a:xfrm>
            <a:off x="3886200" y="-1588"/>
            <a:ext cx="2973388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306" tIns="0" rIns="18306" bIns="0"/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5F2CF5EE-447D-44DD-902E-BCDFA0D9ABDC}" type="datetime1">
              <a:rPr lang="en-GB" sz="900" i="1">
                <a:latin typeface="Times New Roman" pitchFamily="18" charset="0"/>
              </a:rPr>
              <a:pPr algn="r"/>
              <a:t>04/02/2015</a:t>
            </a:fld>
            <a:endParaRPr lang="en-GB" sz="900" i="1">
              <a:latin typeface="Times New Roman" pitchFamily="18" charset="0"/>
            </a:endParaRPr>
          </a:p>
        </p:txBody>
      </p:sp>
      <p:sp>
        <p:nvSpPr>
          <p:cNvPr id="24580" name="doc id"/>
          <p:cNvSpPr txBox="1">
            <a:spLocks noGrp="1" noChangeArrowheads="1"/>
          </p:cNvSpPr>
          <p:nvPr/>
        </p:nvSpPr>
        <p:spPr bwMode="auto">
          <a:xfrm>
            <a:off x="465138" y="8796338"/>
            <a:ext cx="2973387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306" tIns="0" rIns="18306" bIns="0" anchor="b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de-DE" sz="900" i="1">
                <a:latin typeface="Times New Roman" pitchFamily="18" charset="0"/>
              </a:rPr>
              <a:t>va-</a:t>
            </a:r>
          </a:p>
        </p:txBody>
      </p:sp>
      <p:sp>
        <p:nvSpPr>
          <p:cNvPr id="24581" name="Rectangle 5"/>
          <p:cNvSpPr txBox="1">
            <a:spLocks noGrp="1" noChangeArrowheads="1"/>
          </p:cNvSpPr>
          <p:nvPr/>
        </p:nvSpPr>
        <p:spPr bwMode="auto">
          <a:xfrm>
            <a:off x="3886200" y="8686800"/>
            <a:ext cx="2973388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306" tIns="0" rIns="18306" bIns="0" anchor="b"/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B3BE9812-4078-44C5-B252-ABD3A413F9C9}" type="slidenum">
              <a:rPr lang="en-GB" sz="900" i="1">
                <a:latin typeface="Times New Roman" pitchFamily="18" charset="0"/>
              </a:rPr>
              <a:pPr algn="r"/>
              <a:t>2</a:t>
            </a:fld>
            <a:endParaRPr lang="en-GB" sz="900" i="1">
              <a:latin typeface="Times New Roman" pitchFamily="18" charset="0"/>
            </a:endParaRPr>
          </a:p>
        </p:txBody>
      </p:sp>
      <p:sp>
        <p:nvSpPr>
          <p:cNvPr id="245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3738"/>
            <a:ext cx="4552950" cy="3414712"/>
          </a:xfrm>
          <a:ln/>
        </p:spPr>
      </p:sp>
      <p:sp>
        <p:nvSpPr>
          <p:cNvPr id="245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988" y="4343400"/>
            <a:ext cx="5026025" cy="41163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4" tIns="45765" rIns="90004" bIns="45765"/>
          <a:lstStyle/>
          <a:p>
            <a:pPr defTabSz="949325" eaLnBrk="1" hangingPunct="1"/>
            <a:endParaRPr lang="de-CH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3676CD1-3C31-4FBF-B1AF-68B224F2405D}" type="slidenum">
              <a:rPr lang="en-US" smtClean="0"/>
              <a:pPr eaLnBrk="1" hangingPunct="1"/>
              <a:t>6</a:t>
            </a:fld>
            <a:endParaRPr lang="en-US" smtClean="0"/>
          </a:p>
        </p:txBody>
      </p:sp>
      <p:sp>
        <p:nvSpPr>
          <p:cNvPr id="25603" name="Rectangle 3"/>
          <p:cNvSpPr txBox="1">
            <a:spLocks noGrp="1" noChangeArrowheads="1"/>
          </p:cNvSpPr>
          <p:nvPr/>
        </p:nvSpPr>
        <p:spPr bwMode="auto">
          <a:xfrm>
            <a:off x="3886200" y="-1588"/>
            <a:ext cx="2973388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306" tIns="0" rIns="18306" bIns="0"/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8C62BFEC-EC7A-4488-B40E-AE3AA3C7AD17}" type="datetime1">
              <a:rPr lang="en-GB" sz="900" i="1">
                <a:latin typeface="Times New Roman" pitchFamily="18" charset="0"/>
              </a:rPr>
              <a:pPr algn="r"/>
              <a:t>04/02/2015</a:t>
            </a:fld>
            <a:endParaRPr lang="en-GB" sz="900" i="1">
              <a:latin typeface="Times New Roman" pitchFamily="18" charset="0"/>
            </a:endParaRPr>
          </a:p>
        </p:txBody>
      </p:sp>
      <p:sp>
        <p:nvSpPr>
          <p:cNvPr id="25604" name="doc id"/>
          <p:cNvSpPr txBox="1">
            <a:spLocks noGrp="1" noChangeArrowheads="1"/>
          </p:cNvSpPr>
          <p:nvPr/>
        </p:nvSpPr>
        <p:spPr bwMode="auto">
          <a:xfrm>
            <a:off x="465138" y="8796338"/>
            <a:ext cx="2973387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306" tIns="0" rIns="18306" bIns="0" anchor="b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de-DE" sz="900" i="1">
                <a:latin typeface="Times New Roman" pitchFamily="18" charset="0"/>
              </a:rPr>
              <a:t>va-</a:t>
            </a:r>
          </a:p>
        </p:txBody>
      </p:sp>
      <p:sp>
        <p:nvSpPr>
          <p:cNvPr id="25605" name="Rectangle 5"/>
          <p:cNvSpPr txBox="1">
            <a:spLocks noGrp="1" noChangeArrowheads="1"/>
          </p:cNvSpPr>
          <p:nvPr/>
        </p:nvSpPr>
        <p:spPr bwMode="auto">
          <a:xfrm>
            <a:off x="3886200" y="8686800"/>
            <a:ext cx="2973388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306" tIns="0" rIns="18306" bIns="0" anchor="b"/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5E01C029-5B86-414A-B5E7-F6A0ECA981DA}" type="slidenum">
              <a:rPr lang="en-GB" sz="900" i="1">
                <a:latin typeface="Times New Roman" pitchFamily="18" charset="0"/>
              </a:rPr>
              <a:pPr algn="r"/>
              <a:t>6</a:t>
            </a:fld>
            <a:endParaRPr lang="en-GB" sz="900" i="1">
              <a:latin typeface="Times New Roman" pitchFamily="18" charset="0"/>
            </a:endParaRPr>
          </a:p>
        </p:txBody>
      </p:sp>
      <p:sp>
        <p:nvSpPr>
          <p:cNvPr id="256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3738"/>
            <a:ext cx="4552950" cy="3414712"/>
          </a:xfrm>
          <a:ln/>
        </p:spPr>
      </p:sp>
      <p:sp>
        <p:nvSpPr>
          <p:cNvPr id="256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988" y="4343400"/>
            <a:ext cx="5026025" cy="41163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4" tIns="45765" rIns="90004" bIns="45765"/>
          <a:lstStyle/>
          <a:p>
            <a:pPr defTabSz="949325" eaLnBrk="1" hangingPunct="1"/>
            <a:endParaRPr lang="de-CH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9148825-C0A2-46D1-AF98-556343062A5B}" type="slidenum">
              <a:rPr lang="en-US" smtClean="0"/>
              <a:pPr eaLnBrk="1" hangingPunct="1"/>
              <a:t>10</a:t>
            </a:fld>
            <a:endParaRPr lang="en-US" smtClean="0"/>
          </a:p>
        </p:txBody>
      </p:sp>
      <p:sp>
        <p:nvSpPr>
          <p:cNvPr id="26627" name="Rectangle 3"/>
          <p:cNvSpPr txBox="1">
            <a:spLocks noGrp="1" noChangeArrowheads="1"/>
          </p:cNvSpPr>
          <p:nvPr/>
        </p:nvSpPr>
        <p:spPr bwMode="auto">
          <a:xfrm>
            <a:off x="3886200" y="-1588"/>
            <a:ext cx="2973388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306" tIns="0" rIns="18306" bIns="0"/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45CA7F77-9167-4482-9ECC-1D6A49F1BF51}" type="datetime1">
              <a:rPr lang="en-GB" sz="900" i="1">
                <a:latin typeface="Times New Roman" pitchFamily="18" charset="0"/>
              </a:rPr>
              <a:pPr algn="r"/>
              <a:t>04/02/2015</a:t>
            </a:fld>
            <a:endParaRPr lang="en-GB" sz="900" i="1">
              <a:latin typeface="Times New Roman" pitchFamily="18" charset="0"/>
            </a:endParaRPr>
          </a:p>
        </p:txBody>
      </p:sp>
      <p:sp>
        <p:nvSpPr>
          <p:cNvPr id="26628" name="doc id"/>
          <p:cNvSpPr txBox="1">
            <a:spLocks noGrp="1" noChangeArrowheads="1"/>
          </p:cNvSpPr>
          <p:nvPr/>
        </p:nvSpPr>
        <p:spPr bwMode="auto">
          <a:xfrm>
            <a:off x="465138" y="8796338"/>
            <a:ext cx="2973387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306" tIns="0" rIns="18306" bIns="0" anchor="b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de-DE" sz="900" i="1">
                <a:latin typeface="Times New Roman" pitchFamily="18" charset="0"/>
              </a:rPr>
              <a:t>va-</a:t>
            </a:r>
          </a:p>
        </p:txBody>
      </p:sp>
      <p:sp>
        <p:nvSpPr>
          <p:cNvPr id="26629" name="Rectangle 5"/>
          <p:cNvSpPr txBox="1">
            <a:spLocks noGrp="1" noChangeArrowheads="1"/>
          </p:cNvSpPr>
          <p:nvPr/>
        </p:nvSpPr>
        <p:spPr bwMode="auto">
          <a:xfrm>
            <a:off x="3886200" y="8686800"/>
            <a:ext cx="2973388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306" tIns="0" rIns="18306" bIns="0" anchor="b"/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B0629D0E-1E39-48D8-B360-B5186D730A7E}" type="slidenum">
              <a:rPr lang="en-GB" sz="900" i="1">
                <a:latin typeface="Times New Roman" pitchFamily="18" charset="0"/>
              </a:rPr>
              <a:pPr algn="r"/>
              <a:t>10</a:t>
            </a:fld>
            <a:endParaRPr lang="en-GB" sz="900" i="1">
              <a:latin typeface="Times New Roman" pitchFamily="18" charset="0"/>
            </a:endParaRPr>
          </a:p>
        </p:txBody>
      </p:sp>
      <p:sp>
        <p:nvSpPr>
          <p:cNvPr id="266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3738"/>
            <a:ext cx="4552950" cy="3414712"/>
          </a:xfrm>
          <a:ln/>
        </p:spPr>
      </p:sp>
      <p:sp>
        <p:nvSpPr>
          <p:cNvPr id="266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988" y="4343400"/>
            <a:ext cx="5026025" cy="41163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4" tIns="45765" rIns="90004" bIns="45765"/>
          <a:lstStyle/>
          <a:p>
            <a:pPr defTabSz="949325" eaLnBrk="1" hangingPunct="1"/>
            <a:endParaRPr lang="de-CH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37F5C088-91EC-4267-BDB3-9288B6F77EC0}" type="slidenum">
              <a:rPr lang="en-US" smtClean="0"/>
              <a:pPr eaLnBrk="1" hangingPunct="1"/>
              <a:t>15</a:t>
            </a:fld>
            <a:endParaRPr lang="en-US" smtClean="0"/>
          </a:p>
        </p:txBody>
      </p:sp>
      <p:sp>
        <p:nvSpPr>
          <p:cNvPr id="27651" name="Rectangle 3"/>
          <p:cNvSpPr txBox="1">
            <a:spLocks noGrp="1" noChangeArrowheads="1"/>
          </p:cNvSpPr>
          <p:nvPr/>
        </p:nvSpPr>
        <p:spPr bwMode="auto">
          <a:xfrm>
            <a:off x="3886200" y="-1588"/>
            <a:ext cx="2973388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306" tIns="0" rIns="18306" bIns="0"/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885283FC-6EED-4F7B-8E08-59EB8F532344}" type="datetime1">
              <a:rPr lang="en-GB" sz="900" i="1">
                <a:latin typeface="Times New Roman" pitchFamily="18" charset="0"/>
              </a:rPr>
              <a:pPr algn="r"/>
              <a:t>04/02/2015</a:t>
            </a:fld>
            <a:endParaRPr lang="en-GB" sz="900" i="1">
              <a:latin typeface="Times New Roman" pitchFamily="18" charset="0"/>
            </a:endParaRPr>
          </a:p>
        </p:txBody>
      </p:sp>
      <p:sp>
        <p:nvSpPr>
          <p:cNvPr id="27652" name="doc id"/>
          <p:cNvSpPr txBox="1">
            <a:spLocks noGrp="1" noChangeArrowheads="1"/>
          </p:cNvSpPr>
          <p:nvPr/>
        </p:nvSpPr>
        <p:spPr bwMode="auto">
          <a:xfrm>
            <a:off x="465138" y="8796338"/>
            <a:ext cx="2973387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306" tIns="0" rIns="18306" bIns="0" anchor="b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de-DE" sz="900" i="1">
                <a:latin typeface="Times New Roman" pitchFamily="18" charset="0"/>
              </a:rPr>
              <a:t>va-</a:t>
            </a:r>
          </a:p>
        </p:txBody>
      </p:sp>
      <p:sp>
        <p:nvSpPr>
          <p:cNvPr id="27653" name="Rectangle 5"/>
          <p:cNvSpPr txBox="1">
            <a:spLocks noGrp="1" noChangeArrowheads="1"/>
          </p:cNvSpPr>
          <p:nvPr/>
        </p:nvSpPr>
        <p:spPr bwMode="auto">
          <a:xfrm>
            <a:off x="3886200" y="8686800"/>
            <a:ext cx="2973388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306" tIns="0" rIns="18306" bIns="0" anchor="b"/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9417343A-ED49-4B92-9E88-025C0280DEAD}" type="slidenum">
              <a:rPr lang="en-GB" sz="900" i="1">
                <a:latin typeface="Times New Roman" pitchFamily="18" charset="0"/>
              </a:rPr>
              <a:pPr algn="r"/>
              <a:t>15</a:t>
            </a:fld>
            <a:endParaRPr lang="en-GB" sz="900" i="1">
              <a:latin typeface="Times New Roman" pitchFamily="18" charset="0"/>
            </a:endParaRPr>
          </a:p>
        </p:txBody>
      </p:sp>
      <p:sp>
        <p:nvSpPr>
          <p:cNvPr id="276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3738"/>
            <a:ext cx="4552950" cy="3414712"/>
          </a:xfrm>
          <a:ln/>
        </p:spPr>
      </p:sp>
      <p:sp>
        <p:nvSpPr>
          <p:cNvPr id="276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988" y="4343400"/>
            <a:ext cx="5026025" cy="41163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4" tIns="45765" rIns="90004" bIns="45765"/>
          <a:lstStyle/>
          <a:p>
            <a:pPr defTabSz="949325" eaLnBrk="1" hangingPunct="1"/>
            <a:endParaRPr lang="de-CH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 txBox="1">
            <a:spLocks noGrp="1" noChangeArrowheads="1"/>
          </p:cNvSpPr>
          <p:nvPr/>
        </p:nvSpPr>
        <p:spPr bwMode="auto">
          <a:xfrm>
            <a:off x="3886200" y="-1588"/>
            <a:ext cx="297338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306" tIns="0" rIns="18306" bIns="0"/>
          <a:lstStyle/>
          <a:p>
            <a:pPr algn="r" defTabSz="912813" eaLnBrk="0" hangingPunct="0"/>
            <a:fld id="{C1EE9743-C70B-4596-9661-F80CCA11E51B}" type="datetime1">
              <a:rPr lang="en-GB" sz="900" i="1">
                <a:latin typeface="Times New Roman" pitchFamily="18" charset="0"/>
              </a:rPr>
              <a:pPr algn="r" defTabSz="912813" eaLnBrk="0" hangingPunct="0"/>
              <a:t>04/02/2015</a:t>
            </a:fld>
            <a:endParaRPr lang="en-GB" sz="900" i="1">
              <a:latin typeface="Times New Roman" pitchFamily="18" charset="0"/>
            </a:endParaRPr>
          </a:p>
        </p:txBody>
      </p:sp>
      <p:sp>
        <p:nvSpPr>
          <p:cNvPr id="30723" name="doc id"/>
          <p:cNvSpPr txBox="1">
            <a:spLocks noGrp="1" noChangeArrowheads="1"/>
          </p:cNvSpPr>
          <p:nvPr/>
        </p:nvSpPr>
        <p:spPr bwMode="auto">
          <a:xfrm>
            <a:off x="465138" y="8796338"/>
            <a:ext cx="2973387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306" tIns="0" rIns="18306" bIns="0" anchor="b">
            <a:spAutoFit/>
          </a:bodyPr>
          <a:lstStyle/>
          <a:p>
            <a:pPr defTabSz="912813" eaLnBrk="0" hangingPunct="0"/>
            <a:r>
              <a:rPr lang="de-DE" sz="900" i="1">
                <a:latin typeface="Times New Roman" pitchFamily="18" charset="0"/>
              </a:rPr>
              <a:t>va-</a:t>
            </a:r>
          </a:p>
        </p:txBody>
      </p:sp>
      <p:sp>
        <p:nvSpPr>
          <p:cNvPr id="30724" name="Rectangle 5"/>
          <p:cNvSpPr txBox="1">
            <a:spLocks noGrp="1" noChangeArrowheads="1"/>
          </p:cNvSpPr>
          <p:nvPr/>
        </p:nvSpPr>
        <p:spPr bwMode="auto">
          <a:xfrm>
            <a:off x="3886200" y="8686800"/>
            <a:ext cx="297338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306" tIns="0" rIns="18306" bIns="0" anchor="b"/>
          <a:lstStyle/>
          <a:p>
            <a:pPr algn="r" defTabSz="912813" eaLnBrk="0" hangingPunct="0"/>
            <a:fld id="{10AD524C-47BA-4C0B-9712-79623EC592F5}" type="slidenum">
              <a:rPr lang="en-GB" sz="900" i="1">
                <a:latin typeface="Times New Roman" pitchFamily="18" charset="0"/>
              </a:rPr>
              <a:pPr algn="r" defTabSz="912813" eaLnBrk="0" hangingPunct="0"/>
              <a:t>16</a:t>
            </a:fld>
            <a:endParaRPr lang="en-GB" sz="900" i="1">
              <a:latin typeface="Times New Roman" pitchFamily="18" charset="0"/>
            </a:endParaRPr>
          </a:p>
        </p:txBody>
      </p:sp>
      <p:sp>
        <p:nvSpPr>
          <p:cNvPr id="3072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3738"/>
            <a:ext cx="4552950" cy="3414712"/>
          </a:xfrm>
          <a:ln/>
        </p:spPr>
      </p:sp>
      <p:sp>
        <p:nvSpPr>
          <p:cNvPr id="3072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988" y="4343400"/>
            <a:ext cx="5026025" cy="4116388"/>
          </a:xfrm>
          <a:noFill/>
          <a:ln/>
        </p:spPr>
        <p:txBody>
          <a:bodyPr lIns="90004" tIns="45765" rIns="90004" bIns="45765"/>
          <a:lstStyle/>
          <a:p>
            <a:pPr defTabSz="949325" eaLnBrk="1" hangingPunct="1"/>
            <a:endParaRPr lang="de-CH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 txBox="1">
            <a:spLocks noGrp="1" noChangeArrowheads="1"/>
          </p:cNvSpPr>
          <p:nvPr/>
        </p:nvSpPr>
        <p:spPr bwMode="auto">
          <a:xfrm>
            <a:off x="3886200" y="-1588"/>
            <a:ext cx="297338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306" tIns="0" rIns="18306" bIns="0"/>
          <a:lstStyle/>
          <a:p>
            <a:pPr algn="r" defTabSz="912813" eaLnBrk="0" hangingPunct="0"/>
            <a:fld id="{E2F0E0E0-CB3F-4140-9229-92C493DB0C34}" type="datetime1">
              <a:rPr lang="en-GB" sz="900" i="1">
                <a:latin typeface="Times New Roman" pitchFamily="18" charset="0"/>
              </a:rPr>
              <a:pPr algn="r" defTabSz="912813" eaLnBrk="0" hangingPunct="0"/>
              <a:t>04/02/2015</a:t>
            </a:fld>
            <a:endParaRPr lang="en-GB" sz="900" i="1">
              <a:latin typeface="Times New Roman" pitchFamily="18" charset="0"/>
            </a:endParaRPr>
          </a:p>
        </p:txBody>
      </p:sp>
      <p:sp>
        <p:nvSpPr>
          <p:cNvPr id="31747" name="doc id"/>
          <p:cNvSpPr txBox="1">
            <a:spLocks noGrp="1" noChangeArrowheads="1"/>
          </p:cNvSpPr>
          <p:nvPr/>
        </p:nvSpPr>
        <p:spPr bwMode="auto">
          <a:xfrm>
            <a:off x="465138" y="8796338"/>
            <a:ext cx="2973387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306" tIns="0" rIns="18306" bIns="0" anchor="b">
            <a:spAutoFit/>
          </a:bodyPr>
          <a:lstStyle/>
          <a:p>
            <a:pPr defTabSz="912813" eaLnBrk="0" hangingPunct="0"/>
            <a:r>
              <a:rPr lang="de-DE" sz="900" i="1">
                <a:latin typeface="Times New Roman" pitchFamily="18" charset="0"/>
              </a:rPr>
              <a:t>va-</a:t>
            </a:r>
          </a:p>
        </p:txBody>
      </p:sp>
      <p:sp>
        <p:nvSpPr>
          <p:cNvPr id="31748" name="Rectangle 5"/>
          <p:cNvSpPr txBox="1">
            <a:spLocks noGrp="1" noChangeArrowheads="1"/>
          </p:cNvSpPr>
          <p:nvPr/>
        </p:nvSpPr>
        <p:spPr bwMode="auto">
          <a:xfrm>
            <a:off x="3886200" y="8686800"/>
            <a:ext cx="297338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306" tIns="0" rIns="18306" bIns="0" anchor="b"/>
          <a:lstStyle/>
          <a:p>
            <a:pPr algn="r" defTabSz="912813" eaLnBrk="0" hangingPunct="0"/>
            <a:fld id="{1A5213A7-10B4-4774-A270-B47EC542148E}" type="slidenum">
              <a:rPr lang="en-GB" sz="900" i="1">
                <a:latin typeface="Times New Roman" pitchFamily="18" charset="0"/>
              </a:rPr>
              <a:pPr algn="r" defTabSz="912813" eaLnBrk="0" hangingPunct="0"/>
              <a:t>17</a:t>
            </a:fld>
            <a:endParaRPr lang="en-GB" sz="900" i="1">
              <a:latin typeface="Times New Roman" pitchFamily="18" charset="0"/>
            </a:endParaRPr>
          </a:p>
        </p:txBody>
      </p:sp>
      <p:sp>
        <p:nvSpPr>
          <p:cNvPr id="3174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3738"/>
            <a:ext cx="4552950" cy="3414712"/>
          </a:xfrm>
          <a:ln/>
        </p:spPr>
      </p:sp>
      <p:sp>
        <p:nvSpPr>
          <p:cNvPr id="3175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988" y="4343400"/>
            <a:ext cx="5026025" cy="4116388"/>
          </a:xfrm>
          <a:noFill/>
          <a:ln/>
        </p:spPr>
        <p:txBody>
          <a:bodyPr lIns="90004" tIns="45765" rIns="90004" bIns="45765"/>
          <a:lstStyle/>
          <a:p>
            <a:pPr defTabSz="949325" eaLnBrk="1" hangingPunct="1"/>
            <a:endParaRPr lang="de-CH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508" y="4343913"/>
            <a:ext cx="5028986" cy="4114361"/>
          </a:xfrm>
          <a:noFill/>
        </p:spPr>
        <p:txBody>
          <a:bodyPr wrap="square" lIns="92702" tIns="46351" rIns="92702" bIns="46351" numCol="1" anchor="t" anchorCtr="0" compatLnSpc="1">
            <a:prstTxWarp prst="textNoShape">
              <a:avLst/>
            </a:prstTxWarp>
          </a:bodyPr>
          <a:lstStyle/>
          <a:p>
            <a:r>
              <a:rPr lang="en-US" sz="1000" b="1" dirty="0" smtClean="0">
                <a:latin typeface="Arial" charset="0"/>
                <a:cs typeface="Arial" charset="0"/>
              </a:rPr>
              <a:t/>
            </a:r>
            <a:br>
              <a:rPr lang="en-US" sz="1000" b="1" dirty="0" smtClean="0">
                <a:latin typeface="Arial" charset="0"/>
                <a:cs typeface="Arial" charset="0"/>
              </a:rPr>
            </a:br>
            <a:endParaRPr lang="en-GB" sz="1000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3BB581-2E89-44BB-B487-393A8FC0510A}" type="slidenum">
              <a:rPr lang="pt-PT" smtClean="0"/>
              <a:pPr>
                <a:defRPr/>
              </a:pPr>
              <a:t>‹#›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C86714-A381-42A5-87DB-FACB0B9C9E65}" type="slidenum">
              <a:rPr lang="pt-PT" smtClean="0"/>
              <a:pPr>
                <a:defRPr/>
              </a:pPr>
              <a:t>‹#›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7F3F9F-0527-467C-A9A8-B357912C6703}" type="slidenum">
              <a:rPr lang="pt-PT" smtClean="0"/>
              <a:pPr>
                <a:defRPr/>
              </a:pPr>
              <a:t>‹#›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2" descr="Title img 1"/>
          <p:cNvPicPr>
            <a:picLocks noChangeAspect="1" noChangeArrowheads="1"/>
          </p:cNvPicPr>
          <p:nvPr userDrawn="1"/>
        </p:nvPicPr>
        <p:blipFill>
          <a:blip r:embed="rId2"/>
          <a:srcRect l="22086" t="20488" b="3429"/>
          <a:stretch>
            <a:fillRect/>
          </a:stretch>
        </p:blipFill>
        <p:spPr bwMode="auto">
          <a:xfrm>
            <a:off x="0" y="0"/>
            <a:ext cx="4967288" cy="274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Logo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5467350" y="565150"/>
            <a:ext cx="3014663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7999" y="3960001"/>
            <a:ext cx="7857825" cy="713599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4050" y="4684494"/>
            <a:ext cx="7851774" cy="1291506"/>
          </a:xfrm>
        </p:spPr>
        <p:txBody>
          <a:bodyPr/>
          <a:lstStyle>
            <a:lvl1pPr marL="0" indent="0" algn="l">
              <a:buNone/>
              <a:defRPr sz="3000">
                <a:solidFill>
                  <a:srgbClr val="5519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>
          <a:xfrm>
            <a:off x="654050" y="5975350"/>
            <a:ext cx="785177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800">
                <a:solidFill>
                  <a:srgbClr val="5519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167C8DB-EA2D-4375-BDA1-6CC049AE0899}" type="datetimeFigureOut">
              <a:rPr lang="en-GB"/>
              <a:pPr>
                <a:defRPr/>
              </a:pPr>
              <a:t>04/02/2015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03615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/>
          <a:srcRect l="6024" b="824"/>
          <a:stretch>
            <a:fillRect/>
          </a:stretch>
        </p:blipFill>
        <p:spPr bwMode="auto">
          <a:xfrm>
            <a:off x="0" y="5214938"/>
            <a:ext cx="4211638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Logo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6527800" y="5551488"/>
            <a:ext cx="1978025" cy="919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8000" y="468000"/>
            <a:ext cx="7857825" cy="114300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8000" y="1958400"/>
            <a:ext cx="7857825" cy="3096000"/>
          </a:xfrm>
        </p:spPr>
        <p:txBody>
          <a:bodyPr/>
          <a:lstStyle>
            <a:lvl1pPr>
              <a:defRPr sz="2600"/>
            </a:lvl1pPr>
            <a:lvl2pPr marL="627063" indent="-339725">
              <a:defRPr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34353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/>
          <a:srcRect l="6024" b="824"/>
          <a:stretch>
            <a:fillRect/>
          </a:stretch>
        </p:blipFill>
        <p:spPr bwMode="auto">
          <a:xfrm>
            <a:off x="0" y="5214938"/>
            <a:ext cx="4211638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Logo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6527800" y="5551488"/>
            <a:ext cx="1978025" cy="919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8000" y="1958400"/>
            <a:ext cx="3708000" cy="3112075"/>
          </a:xfrm>
        </p:spPr>
        <p:txBody>
          <a:bodyPr/>
          <a:lstStyle>
            <a:lvl1pPr>
              <a:defRPr sz="26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0"/>
          </p:nvPr>
        </p:nvSpPr>
        <p:spPr>
          <a:xfrm>
            <a:off x="4768797" y="1958400"/>
            <a:ext cx="3708000" cy="3112075"/>
          </a:xfrm>
        </p:spPr>
        <p:txBody>
          <a:bodyPr/>
          <a:lstStyle>
            <a:lvl1pPr>
              <a:defRPr sz="26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28748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 userDrawn="1"/>
        </p:nvPicPr>
        <p:blipFill>
          <a:blip r:embed="rId2"/>
          <a:srcRect l="6024" b="824"/>
          <a:stretch>
            <a:fillRect/>
          </a:stretch>
        </p:blipFill>
        <p:spPr bwMode="auto">
          <a:xfrm>
            <a:off x="0" y="5214938"/>
            <a:ext cx="4211638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 descr="Logo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6527800" y="5551488"/>
            <a:ext cx="1978025" cy="919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13652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923088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prstClr val="black"/>
                </a:solidFill>
              </a:rPr>
              <a:t>Hans Felber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2011 Conference on Safe Use of Plant Protection Products       June 7th-8th in Vilnius, Lithuania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F0D6B6-224F-4147-B889-1ED791C500ED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354215"/>
      </p:ext>
    </p:extLst>
  </p:cSld>
  <p:clrMapOvr>
    <a:masterClrMapping/>
  </p:clrMapOvr>
  <p:transition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7ACDB5-1861-441F-992D-3BEDFF4BC155}" type="slidenum">
              <a:rPr lang="pt-PT" smtClean="0"/>
              <a:pPr>
                <a:defRPr/>
              </a:pPr>
              <a:t>‹#›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8BB870-86DB-45E1-B7B1-9619ABC64CA2}" type="slidenum">
              <a:rPr lang="pt-PT" smtClean="0"/>
              <a:pPr>
                <a:defRPr/>
              </a:pPr>
              <a:t>‹#›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A03742-BB6B-4D9F-91D7-3750F0957AAD}" type="slidenum">
              <a:rPr lang="pt-PT" smtClean="0"/>
              <a:pPr>
                <a:defRPr/>
              </a:pPr>
              <a:t>‹#›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757B50-F524-49E9-98B6-7671013093A6}" type="slidenum">
              <a:rPr lang="pt-PT" smtClean="0"/>
              <a:pPr>
                <a:defRPr/>
              </a:pPr>
              <a:t>‹#›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DF3A45-375A-4212-9A44-2AAEECED56CC}" type="slidenum">
              <a:rPr lang="pt-PT" smtClean="0"/>
              <a:pPr>
                <a:defRPr/>
              </a:pPr>
              <a:t>‹#›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741040-2CF1-4865-AB80-36773A2F52C3}" type="slidenum">
              <a:rPr lang="pt-PT" smtClean="0"/>
              <a:pPr>
                <a:defRPr/>
              </a:pPr>
              <a:t>‹#›</a:t>
            </a:fld>
            <a:endParaRPr lang="pt-PT" dirty="0"/>
          </a:p>
        </p:txBody>
      </p:sp>
      <p:sp>
        <p:nvSpPr>
          <p:cNvPr id="6" name="Textfeld 5"/>
          <p:cNvSpPr txBox="1"/>
          <p:nvPr/>
        </p:nvSpPr>
        <p:spPr>
          <a:xfrm>
            <a:off x="2571736" y="428604"/>
            <a:ext cx="41434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0" dirty="0" smtClean="0"/>
              <a:t>Safe Use Initiative</a:t>
            </a:r>
            <a:endParaRPr lang="en-GB" sz="3600" b="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355687"/>
            <a:ext cx="1706563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0251E7-B685-49BA-B7C0-2FCBA0814348}" type="slidenum">
              <a:rPr lang="pt-PT" smtClean="0"/>
              <a:pPr>
                <a:defRPr/>
              </a:pPr>
              <a:t>‹#›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CB4E19-A12D-41BE-A057-12C2AC0AC255}" type="slidenum">
              <a:rPr lang="pt-PT" smtClean="0"/>
              <a:pPr>
                <a:defRPr/>
              </a:pPr>
              <a:t>‹#›</a:t>
            </a:fld>
            <a:endParaRPr lang="pt-PT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1F6FF89-918B-4F9D-AE0A-FFA035EDF2A5}" type="slidenum">
              <a:rPr lang="pt-PT" smtClean="0"/>
              <a:pPr>
                <a:defRPr/>
              </a:pPr>
              <a:t>‹#›</a:t>
            </a:fld>
            <a:endParaRPr lang="pt-PT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47700" y="468313"/>
            <a:ext cx="782796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47700" y="1958975"/>
            <a:ext cx="7827963" cy="341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621695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rgbClr val="551900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551900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551900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551900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551900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551900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551900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551900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551900"/>
          </a:solidFill>
          <a:latin typeface="Arial" charset="0"/>
          <a:cs typeface="Arial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ts val="600"/>
        </a:spcAft>
        <a:buFont typeface="Arial" charset="0"/>
        <a:buChar char="•"/>
        <a:defRPr sz="2600" kern="1200">
          <a:solidFill>
            <a:srgbClr val="551900"/>
          </a:solidFill>
          <a:latin typeface="Arial" pitchFamily="34" charset="0"/>
          <a:ea typeface="+mn-ea"/>
          <a:cs typeface="Arial" pitchFamily="34" charset="0"/>
        </a:defRPr>
      </a:lvl1pPr>
      <a:lvl2pPr marL="627063" indent="-339725" algn="l" rtl="0" eaLnBrk="0" fontAlgn="base" hangingPunct="0">
        <a:spcBef>
          <a:spcPct val="20000"/>
        </a:spcBef>
        <a:spcAft>
          <a:spcPts val="600"/>
        </a:spcAft>
        <a:buFont typeface="Arial" charset="0"/>
        <a:buChar char="–"/>
        <a:defRPr sz="2400" kern="1200">
          <a:solidFill>
            <a:srgbClr val="551900"/>
          </a:solidFill>
          <a:latin typeface="Arial" pitchFamily="34" charset="0"/>
          <a:ea typeface="+mn-ea"/>
          <a:cs typeface="Arial" pitchFamily="34" charset="0"/>
        </a:defRPr>
      </a:lvl2pPr>
      <a:lvl3pPr marL="914400" indent="-300038" algn="l" rtl="0" eaLnBrk="0" fontAlgn="base" hangingPunct="0">
        <a:spcBef>
          <a:spcPct val="20000"/>
        </a:spcBef>
        <a:spcAft>
          <a:spcPts val="600"/>
        </a:spcAft>
        <a:buFont typeface="Arial" charset="0"/>
        <a:buChar char="•"/>
        <a:defRPr sz="2400" kern="1200">
          <a:solidFill>
            <a:srgbClr val="551900"/>
          </a:solidFill>
          <a:latin typeface="Arial" pitchFamily="34" charset="0"/>
          <a:ea typeface="+mn-ea"/>
          <a:cs typeface="Arial" pitchFamily="34" charset="0"/>
        </a:defRPr>
      </a:lvl3pPr>
      <a:lvl4pPr marL="1228725" indent="-314325" algn="l" rtl="0" eaLnBrk="0" fontAlgn="base" hangingPunct="0">
        <a:spcBef>
          <a:spcPct val="20000"/>
        </a:spcBef>
        <a:spcAft>
          <a:spcPts val="600"/>
        </a:spcAft>
        <a:buFont typeface="Arial" charset="0"/>
        <a:buChar char="–"/>
        <a:defRPr sz="2200" kern="1200">
          <a:solidFill>
            <a:srgbClr val="551900"/>
          </a:solidFill>
          <a:latin typeface="Arial" pitchFamily="34" charset="0"/>
          <a:ea typeface="+mn-ea"/>
          <a:cs typeface="Arial" pitchFamily="34" charset="0"/>
        </a:defRPr>
      </a:lvl4pPr>
      <a:lvl5pPr marL="1460500" indent="-231775" algn="l" rtl="0" eaLnBrk="0" fontAlgn="base" hangingPunct="0">
        <a:spcBef>
          <a:spcPct val="20000"/>
        </a:spcBef>
        <a:spcAft>
          <a:spcPts val="600"/>
        </a:spcAft>
        <a:buFont typeface="Arial" charset="0"/>
        <a:buChar char="•"/>
        <a:defRPr sz="2200" kern="1200">
          <a:solidFill>
            <a:srgbClr val="551900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12.wmf"/><Relationship Id="rId4" Type="http://schemas.openxmlformats.org/officeDocument/2006/relationships/image" Target="../media/image9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13" Type="http://schemas.openxmlformats.org/officeDocument/2006/relationships/hyperlink" Target="http://images.google.pt/imgres?imgurl=http://www.unypower.com.br/fotos/mangueiras.jpg&amp;imgrefurl=http://www.unypower.com.br/index.php?m=produtos&amp;usg=__jLtk_HOQx33evO3mY1a_OjVwsxU=&amp;h=247&amp;w=240&amp;sz=26&amp;hl=pt-PT&amp;start=371&amp;um=1&amp;tbnid=GBxEk5P4Mbj_zM:&amp;tbnh=110&amp;tbnw=107&amp;prev=/images?q=mangueiras&amp;ndsp=20&amp;hl=pt-PT&amp;rlz=1W1ADRA_pt-PT&amp;sa=N&amp;start=360&amp;um=1" TargetMode="External"/><Relationship Id="rId3" Type="http://schemas.openxmlformats.org/officeDocument/2006/relationships/image" Target="../media/image8.jpeg"/><Relationship Id="rId7" Type="http://schemas.openxmlformats.org/officeDocument/2006/relationships/image" Target="../media/image12.wmf"/><Relationship Id="rId12" Type="http://schemas.openxmlformats.org/officeDocument/2006/relationships/image" Target="../media/image1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11" Type="http://schemas.openxmlformats.org/officeDocument/2006/relationships/image" Target="../media/image16.wmf"/><Relationship Id="rId5" Type="http://schemas.openxmlformats.org/officeDocument/2006/relationships/image" Target="../media/image10.wmf"/><Relationship Id="rId15" Type="http://schemas.openxmlformats.org/officeDocument/2006/relationships/image" Target="../media/image19.png"/><Relationship Id="rId10" Type="http://schemas.openxmlformats.org/officeDocument/2006/relationships/image" Target="../media/image15.png"/><Relationship Id="rId4" Type="http://schemas.openxmlformats.org/officeDocument/2006/relationships/image" Target="../media/image9.wmf"/><Relationship Id="rId9" Type="http://schemas.openxmlformats.org/officeDocument/2006/relationships/image" Target="../media/image14.wmf"/><Relationship Id="rId14" Type="http://schemas.openxmlformats.org/officeDocument/2006/relationships/image" Target="../media/image1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wmf"/><Relationship Id="rId5" Type="http://schemas.openxmlformats.org/officeDocument/2006/relationships/image" Target="../media/image20.jpeg"/><Relationship Id="rId4" Type="http://schemas.openxmlformats.org/officeDocument/2006/relationships/image" Target="../media/image9.wmf"/><Relationship Id="rId9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14.wmf"/><Relationship Id="rId7" Type="http://schemas.openxmlformats.org/officeDocument/2006/relationships/image" Target="../media/image2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wmf"/><Relationship Id="rId5" Type="http://schemas.openxmlformats.org/officeDocument/2006/relationships/image" Target="../media/image23.jpeg"/><Relationship Id="rId10" Type="http://schemas.openxmlformats.org/officeDocument/2006/relationships/image" Target="../media/image26.jpeg"/><Relationship Id="rId4" Type="http://schemas.openxmlformats.org/officeDocument/2006/relationships/hyperlink" Target="http://images.google.pt/imgres?imgurl=http://www.unypower.com.br/fotos/mangueiras.jpg&amp;imgrefurl=http://www.unypower.com.br/index.php?m=produtos&amp;usg=__jLtk_HOQx33evO3mY1a_OjVwsxU=&amp;h=247&amp;w=240&amp;sz=26&amp;hl=pt-PT&amp;start=371&amp;um=1&amp;tbnid=GBxEk5P4Mbj_zM:&amp;tbnh=110&amp;tbnw=107&amp;prev=/images?q=mangueiras&amp;ndsp=20&amp;hl=pt-PT&amp;rlz=1W1ADRA_pt-PT&amp;sa=N&amp;start=360&amp;um=1" TargetMode="External"/><Relationship Id="rId9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itle 1"/>
          <p:cNvSpPr>
            <a:spLocks noGrp="1"/>
          </p:cNvSpPr>
          <p:nvPr>
            <p:ph type="ctrTitle"/>
          </p:nvPr>
        </p:nvSpPr>
        <p:spPr>
          <a:xfrm>
            <a:off x="690837" y="3573016"/>
            <a:ext cx="7858125" cy="1440160"/>
          </a:xfrm>
        </p:spPr>
        <p:txBody>
          <a:bodyPr/>
          <a:lstStyle/>
          <a:p>
            <a:pPr eaLnBrk="1" hangingPunct="1"/>
            <a:r>
              <a:rPr lang="en-GB" dirty="0" err="1" smtClean="0">
                <a:latin typeface="Arial" charset="0"/>
                <a:cs typeface="Arial" charset="0"/>
              </a:rPr>
              <a:t>Kalibracija</a:t>
            </a:r>
            <a:r>
              <a:rPr lang="en-GB" dirty="0" smtClean="0">
                <a:latin typeface="Arial" charset="0"/>
                <a:cs typeface="Arial" charset="0"/>
              </a:rPr>
              <a:t> </a:t>
            </a:r>
            <a:r>
              <a:rPr lang="en-GB" dirty="0" err="1" smtClean="0">
                <a:latin typeface="Arial" charset="0"/>
                <a:cs typeface="Arial" charset="0"/>
              </a:rPr>
              <a:t>atomizera</a:t>
            </a:r>
            <a:r>
              <a:rPr lang="en-GB" dirty="0" smtClean="0">
                <a:latin typeface="Arial" charset="0"/>
                <a:cs typeface="Arial" charset="0"/>
              </a:rPr>
              <a:t> </a:t>
            </a:r>
            <a:r>
              <a:rPr lang="sr-Latn-RS" dirty="0" smtClean="0">
                <a:latin typeface="Arial" charset="0"/>
                <a:cs typeface="Arial" charset="0"/>
              </a:rPr>
              <a:t>za primenu u zaštiti vinove loze</a:t>
            </a:r>
            <a:endParaRPr lang="en-GB" dirty="0" smtClean="0">
              <a:latin typeface="Arial" charset="0"/>
              <a:cs typeface="Arial" charset="0"/>
            </a:endParaRPr>
          </a:p>
        </p:txBody>
      </p:sp>
      <p:pic>
        <p:nvPicPr>
          <p:cNvPr id="7" name="Picture 4" descr="C:\Users\marinal3\Desktop\logo SECP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250" y="116632"/>
            <a:ext cx="1428750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ubtitle 2"/>
          <p:cNvSpPr txBox="1">
            <a:spLocks/>
          </p:cNvSpPr>
          <p:nvPr/>
        </p:nvSpPr>
        <p:spPr bwMode="auto">
          <a:xfrm>
            <a:off x="690837" y="5226023"/>
            <a:ext cx="8020373" cy="1154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ts val="600"/>
              </a:spcAft>
              <a:buFont typeface="Arial" charset="0"/>
              <a:buNone/>
              <a:defRPr sz="3000" kern="1200">
                <a:solidFill>
                  <a:srgbClr val="55190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ts val="60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ts val="60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ts val="600"/>
              </a:spcAft>
              <a:buFont typeface="Arial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ts val="600"/>
              </a:spcAft>
              <a:buFont typeface="Arial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sr-Latn-RS" dirty="0" smtClean="0">
                <a:latin typeface="Arial" charset="0"/>
                <a:cs typeface="Arial" charset="0"/>
              </a:rPr>
              <a:t>Trening „Bezbedna upotreba pesticida“</a:t>
            </a:r>
          </a:p>
          <a:p>
            <a:pPr eaLnBrk="1" hangingPunct="1"/>
            <a:endParaRPr lang="en-GB" dirty="0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9627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4"/>
          <p:cNvGrpSpPr>
            <a:grpSpLocks/>
          </p:cNvGrpSpPr>
          <p:nvPr/>
        </p:nvGrpSpPr>
        <p:grpSpPr bwMode="auto">
          <a:xfrm>
            <a:off x="1520031" y="2339788"/>
            <a:ext cx="2373313" cy="1812925"/>
            <a:chOff x="1667" y="1360"/>
            <a:chExt cx="2514" cy="2572"/>
          </a:xfrm>
        </p:grpSpPr>
        <p:sp>
          <p:nvSpPr>
            <p:cNvPr id="726021" name="Rectangle 5"/>
            <p:cNvSpPr>
              <a:spLocks noChangeArrowheads="1"/>
            </p:cNvSpPr>
            <p:nvPr/>
          </p:nvSpPr>
          <p:spPr bwMode="auto">
            <a:xfrm>
              <a:off x="1667" y="1824"/>
              <a:ext cx="2361" cy="2038"/>
            </a:xfrm>
            <a:prstGeom prst="rect">
              <a:avLst/>
            </a:prstGeom>
            <a:solidFill>
              <a:srgbClr val="51DC00">
                <a:alpha val="50000"/>
              </a:srgb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r>
                <a:rPr lang="sr-Latn-RS" sz="2800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</a:rPr>
                <a:t>Zapremina za </a:t>
              </a:r>
            </a:p>
            <a:p>
              <a:pPr algn="ctr" eaLnBrk="0" hangingPunct="0">
                <a:defRPr/>
              </a:pPr>
              <a:r>
                <a:rPr lang="sr-Latn-RS" sz="2800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</a:rPr>
                <a:t>prskanje</a:t>
              </a:r>
              <a:endParaRPr lang="en-US" sz="2800" dirty="0">
                <a:solidFill>
                  <a:srgbClr val="0070C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endParaRPr>
            </a:p>
            <a:p>
              <a:pPr algn="ctr" eaLnBrk="0" hangingPunct="0">
                <a:defRPr/>
              </a:pPr>
              <a:r>
                <a:rPr lang="sr-Latn-RS" sz="2800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</a:rPr>
                <a:t>po</a:t>
              </a:r>
              <a:r>
                <a:rPr lang="en-US" sz="2800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</a:rPr>
                <a:t> ha</a:t>
              </a:r>
              <a:endParaRPr lang="en-US" sz="2800" baseline="30000" dirty="0">
                <a:solidFill>
                  <a:srgbClr val="0070C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endParaRPr>
            </a:p>
          </p:txBody>
        </p:sp>
        <p:grpSp>
          <p:nvGrpSpPr>
            <p:cNvPr id="11282" name="Group 6"/>
            <p:cNvGrpSpPr>
              <a:grpSpLocks/>
            </p:cNvGrpSpPr>
            <p:nvPr/>
          </p:nvGrpSpPr>
          <p:grpSpPr bwMode="auto">
            <a:xfrm rot="420000">
              <a:off x="1887" y="1360"/>
              <a:ext cx="329" cy="486"/>
              <a:chOff x="4339" y="1625"/>
              <a:chExt cx="329" cy="486"/>
            </a:xfrm>
          </p:grpSpPr>
          <p:sp>
            <p:nvSpPr>
              <p:cNvPr id="11292" name="AutoShape 7"/>
              <p:cNvSpPr>
                <a:spLocks noChangeArrowheads="1"/>
              </p:cNvSpPr>
              <p:nvPr/>
            </p:nvSpPr>
            <p:spPr bwMode="auto">
              <a:xfrm>
                <a:off x="4353" y="1625"/>
                <a:ext cx="315" cy="252"/>
              </a:xfrm>
              <a:prstGeom prst="wave">
                <a:avLst>
                  <a:gd name="adj1" fmla="val 13005"/>
                  <a:gd name="adj2" fmla="val 0"/>
                </a:avLst>
              </a:prstGeom>
              <a:gradFill rotWithShape="0">
                <a:gsLst>
                  <a:gs pos="0">
                    <a:srgbClr val="FFFF00"/>
                  </a:gs>
                  <a:gs pos="50000">
                    <a:srgbClr val="FF9933"/>
                  </a:gs>
                  <a:gs pos="100000">
                    <a:srgbClr val="FFFF00"/>
                  </a:gs>
                </a:gsLst>
                <a:lin ang="0" scaled="1"/>
              </a:gradFill>
              <a:ln w="127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spcAft>
                    <a:spcPts val="600"/>
                  </a:spcAft>
                </a:pPr>
                <a:endParaRPr lang="de-CH" sz="1000"/>
              </a:p>
            </p:txBody>
          </p:sp>
          <p:sp>
            <p:nvSpPr>
              <p:cNvPr id="11293" name="Line 8"/>
              <p:cNvSpPr>
                <a:spLocks noChangeShapeType="1"/>
              </p:cNvSpPr>
              <p:nvPr/>
            </p:nvSpPr>
            <p:spPr bwMode="auto">
              <a:xfrm>
                <a:off x="4339" y="1625"/>
                <a:ext cx="0" cy="48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 type="oval" w="sm" len="sm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1283" name="Group 9"/>
            <p:cNvGrpSpPr>
              <a:grpSpLocks/>
            </p:cNvGrpSpPr>
            <p:nvPr/>
          </p:nvGrpSpPr>
          <p:grpSpPr bwMode="auto">
            <a:xfrm rot="420000">
              <a:off x="3866" y="3446"/>
              <a:ext cx="315" cy="486"/>
              <a:chOff x="4287" y="1683"/>
              <a:chExt cx="315" cy="486"/>
            </a:xfrm>
          </p:grpSpPr>
          <p:sp>
            <p:nvSpPr>
              <p:cNvPr id="11290" name="AutoShape 10"/>
              <p:cNvSpPr>
                <a:spLocks noChangeArrowheads="1"/>
              </p:cNvSpPr>
              <p:nvPr/>
            </p:nvSpPr>
            <p:spPr bwMode="auto">
              <a:xfrm>
                <a:off x="4287" y="1752"/>
                <a:ext cx="315" cy="252"/>
              </a:xfrm>
              <a:prstGeom prst="wave">
                <a:avLst>
                  <a:gd name="adj1" fmla="val 13005"/>
                  <a:gd name="adj2" fmla="val 0"/>
                </a:avLst>
              </a:prstGeom>
              <a:gradFill rotWithShape="0">
                <a:gsLst>
                  <a:gs pos="0">
                    <a:srgbClr val="FFFF00"/>
                  </a:gs>
                  <a:gs pos="50000">
                    <a:srgbClr val="FF9933"/>
                  </a:gs>
                  <a:gs pos="100000">
                    <a:srgbClr val="FFFF00"/>
                  </a:gs>
                </a:gsLst>
                <a:lin ang="0" scaled="1"/>
              </a:gradFill>
              <a:ln w="127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spcAft>
                    <a:spcPts val="600"/>
                  </a:spcAft>
                </a:pPr>
                <a:endParaRPr lang="de-CH" sz="1000"/>
              </a:p>
            </p:txBody>
          </p:sp>
          <p:sp>
            <p:nvSpPr>
              <p:cNvPr id="11291" name="Line 11"/>
              <p:cNvSpPr>
                <a:spLocks noChangeShapeType="1"/>
              </p:cNvSpPr>
              <p:nvPr/>
            </p:nvSpPr>
            <p:spPr bwMode="auto">
              <a:xfrm>
                <a:off x="4312" y="1683"/>
                <a:ext cx="0" cy="48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 type="oval" w="sm" len="sm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1284" name="Group 12"/>
            <p:cNvGrpSpPr>
              <a:grpSpLocks/>
            </p:cNvGrpSpPr>
            <p:nvPr/>
          </p:nvGrpSpPr>
          <p:grpSpPr bwMode="auto">
            <a:xfrm rot="420000">
              <a:off x="1847" y="3397"/>
              <a:ext cx="328" cy="486"/>
              <a:chOff x="4301" y="1631"/>
              <a:chExt cx="328" cy="486"/>
            </a:xfrm>
          </p:grpSpPr>
          <p:sp>
            <p:nvSpPr>
              <p:cNvPr id="11288" name="AutoShape 13"/>
              <p:cNvSpPr>
                <a:spLocks noChangeArrowheads="1"/>
              </p:cNvSpPr>
              <p:nvPr/>
            </p:nvSpPr>
            <p:spPr bwMode="auto">
              <a:xfrm>
                <a:off x="4314" y="1693"/>
                <a:ext cx="315" cy="252"/>
              </a:xfrm>
              <a:prstGeom prst="wave">
                <a:avLst>
                  <a:gd name="adj1" fmla="val 13005"/>
                  <a:gd name="adj2" fmla="val 0"/>
                </a:avLst>
              </a:prstGeom>
              <a:gradFill rotWithShape="0">
                <a:gsLst>
                  <a:gs pos="0">
                    <a:srgbClr val="FFFF00"/>
                  </a:gs>
                  <a:gs pos="50000">
                    <a:srgbClr val="FF9933"/>
                  </a:gs>
                  <a:gs pos="100000">
                    <a:srgbClr val="FFFF00"/>
                  </a:gs>
                </a:gsLst>
                <a:lin ang="0" scaled="1"/>
              </a:gradFill>
              <a:ln w="127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spcAft>
                    <a:spcPts val="600"/>
                  </a:spcAft>
                </a:pPr>
                <a:endParaRPr lang="de-CH" sz="1000"/>
              </a:p>
            </p:txBody>
          </p:sp>
          <p:sp>
            <p:nvSpPr>
              <p:cNvPr id="11289" name="Line 14"/>
              <p:cNvSpPr>
                <a:spLocks noChangeShapeType="1"/>
              </p:cNvSpPr>
              <p:nvPr/>
            </p:nvSpPr>
            <p:spPr bwMode="auto">
              <a:xfrm>
                <a:off x="4301" y="1631"/>
                <a:ext cx="0" cy="48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 type="oval" w="sm" len="sm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1285" name="Group 15"/>
            <p:cNvGrpSpPr>
              <a:grpSpLocks/>
            </p:cNvGrpSpPr>
            <p:nvPr/>
          </p:nvGrpSpPr>
          <p:grpSpPr bwMode="auto">
            <a:xfrm rot="420000">
              <a:off x="3847" y="1384"/>
              <a:ext cx="329" cy="487"/>
              <a:chOff x="4263" y="1649"/>
              <a:chExt cx="329" cy="487"/>
            </a:xfrm>
          </p:grpSpPr>
          <p:sp>
            <p:nvSpPr>
              <p:cNvPr id="11286" name="AutoShape 16"/>
              <p:cNvSpPr>
                <a:spLocks noChangeArrowheads="1"/>
              </p:cNvSpPr>
              <p:nvPr/>
            </p:nvSpPr>
            <p:spPr bwMode="auto">
              <a:xfrm>
                <a:off x="4277" y="1649"/>
                <a:ext cx="315" cy="252"/>
              </a:xfrm>
              <a:prstGeom prst="wave">
                <a:avLst>
                  <a:gd name="adj1" fmla="val 13005"/>
                  <a:gd name="adj2" fmla="val 0"/>
                </a:avLst>
              </a:prstGeom>
              <a:gradFill rotWithShape="0">
                <a:gsLst>
                  <a:gs pos="0">
                    <a:srgbClr val="FFFF00"/>
                  </a:gs>
                  <a:gs pos="50000">
                    <a:srgbClr val="FF9933"/>
                  </a:gs>
                  <a:gs pos="100000">
                    <a:srgbClr val="FFFF00"/>
                  </a:gs>
                </a:gsLst>
                <a:lin ang="0" scaled="1"/>
              </a:gradFill>
              <a:ln w="127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spcAft>
                    <a:spcPts val="600"/>
                  </a:spcAft>
                </a:pPr>
                <a:endParaRPr lang="de-CH" sz="1000"/>
              </a:p>
            </p:txBody>
          </p:sp>
          <p:sp>
            <p:nvSpPr>
              <p:cNvPr id="11287" name="Line 17"/>
              <p:cNvSpPr>
                <a:spLocks noChangeShapeType="1"/>
              </p:cNvSpPr>
              <p:nvPr/>
            </p:nvSpPr>
            <p:spPr bwMode="auto">
              <a:xfrm>
                <a:off x="4263" y="1650"/>
                <a:ext cx="0" cy="48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 type="oval" w="sm" len="sm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1267" name="Text 273"/>
          <p:cNvSpPr txBox="1">
            <a:spLocks noChangeArrowheads="1"/>
          </p:cNvSpPr>
          <p:nvPr/>
        </p:nvSpPr>
        <p:spPr bwMode="auto">
          <a:xfrm>
            <a:off x="1714500" y="4572000"/>
            <a:ext cx="1138238" cy="617538"/>
          </a:xfrm>
          <a:prstGeom prst="rect">
            <a:avLst/>
          </a:prstGeom>
          <a:solidFill>
            <a:srgbClr val="92D050">
              <a:alpha val="50195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sr-Latn-RS" sz="1400" b="1" dirty="0">
                <a:solidFill>
                  <a:srgbClr val="000000"/>
                </a:solidFill>
              </a:rPr>
              <a:t>Protok dizne</a:t>
            </a:r>
            <a:endParaRPr lang="en-US" sz="1400" b="1" dirty="0">
              <a:solidFill>
                <a:srgbClr val="000000"/>
              </a:solidFill>
            </a:endParaRPr>
          </a:p>
          <a:p>
            <a:pPr algn="ctr"/>
            <a:r>
              <a:rPr lang="en-US" sz="1400" b="1" dirty="0" smtClean="0">
                <a:solidFill>
                  <a:srgbClr val="FF0000"/>
                </a:solidFill>
              </a:rPr>
              <a:t>0,9</a:t>
            </a:r>
            <a:r>
              <a:rPr lang="en-US" sz="1400" b="1" dirty="0" smtClean="0">
                <a:solidFill>
                  <a:srgbClr val="000000"/>
                </a:solidFill>
              </a:rPr>
              <a:t> </a:t>
            </a:r>
            <a:r>
              <a:rPr lang="en-US" sz="1400" b="1" dirty="0">
                <a:solidFill>
                  <a:srgbClr val="000000"/>
                </a:solidFill>
              </a:rPr>
              <a:t>L/min</a:t>
            </a:r>
          </a:p>
        </p:txBody>
      </p:sp>
      <p:sp>
        <p:nvSpPr>
          <p:cNvPr id="11268" name="Text 273"/>
          <p:cNvSpPr txBox="1">
            <a:spLocks noChangeArrowheads="1"/>
          </p:cNvSpPr>
          <p:nvPr/>
        </p:nvSpPr>
        <p:spPr bwMode="auto">
          <a:xfrm>
            <a:off x="3286125" y="4572000"/>
            <a:ext cx="1214438" cy="608013"/>
          </a:xfrm>
          <a:prstGeom prst="rect">
            <a:avLst/>
          </a:prstGeom>
          <a:solidFill>
            <a:srgbClr val="92D050">
              <a:alpha val="50195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sr-Latn-RS" sz="1400" b="1">
                <a:solidFill>
                  <a:srgbClr val="000000"/>
                </a:solidFill>
              </a:rPr>
              <a:t>Faktor konverzije</a:t>
            </a:r>
            <a:endParaRPr lang="en-US" sz="1400" b="1">
              <a:solidFill>
                <a:srgbClr val="000000"/>
              </a:solidFill>
            </a:endParaRPr>
          </a:p>
          <a:p>
            <a:pPr algn="ctr"/>
            <a:r>
              <a:rPr lang="en-US" sz="1400" b="1">
                <a:solidFill>
                  <a:srgbClr val="000000"/>
                </a:solidFill>
              </a:rPr>
              <a:t>600</a:t>
            </a:r>
          </a:p>
        </p:txBody>
      </p:sp>
      <p:sp>
        <p:nvSpPr>
          <p:cNvPr id="11269" name="Text 273"/>
          <p:cNvSpPr txBox="1">
            <a:spLocks noChangeArrowheads="1"/>
          </p:cNvSpPr>
          <p:nvPr/>
        </p:nvSpPr>
        <p:spPr bwMode="auto">
          <a:xfrm>
            <a:off x="4929188" y="4581525"/>
            <a:ext cx="1643062" cy="608013"/>
          </a:xfrm>
          <a:prstGeom prst="rect">
            <a:avLst/>
          </a:prstGeom>
          <a:solidFill>
            <a:srgbClr val="92D050">
              <a:alpha val="50195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sr-Latn-RS" sz="1400" b="1" dirty="0">
                <a:solidFill>
                  <a:srgbClr val="000000"/>
                </a:solidFill>
              </a:rPr>
              <a:t>Borj dizni</a:t>
            </a:r>
            <a:endParaRPr lang="en-US" sz="1400" b="1" dirty="0">
              <a:solidFill>
                <a:srgbClr val="000000"/>
              </a:solidFill>
            </a:endParaRPr>
          </a:p>
          <a:p>
            <a:pPr algn="ctr"/>
            <a:r>
              <a:rPr lang="sr-Latn-RS" sz="1400" b="1" dirty="0" smtClean="0">
                <a:solidFill>
                  <a:srgbClr val="000000"/>
                </a:solidFill>
              </a:rPr>
              <a:t>10</a:t>
            </a:r>
            <a:r>
              <a:rPr lang="en-US" sz="1400" b="1" dirty="0" smtClean="0">
                <a:solidFill>
                  <a:srgbClr val="000000"/>
                </a:solidFill>
              </a:rPr>
              <a:t> </a:t>
            </a:r>
            <a:r>
              <a:rPr lang="sr-Latn-RS" sz="1400" b="1" dirty="0">
                <a:solidFill>
                  <a:srgbClr val="000000"/>
                </a:solidFill>
              </a:rPr>
              <a:t>komada</a:t>
            </a: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11270" name="Text 273"/>
          <p:cNvSpPr txBox="1">
            <a:spLocks noChangeArrowheads="1"/>
          </p:cNvSpPr>
          <p:nvPr/>
        </p:nvSpPr>
        <p:spPr bwMode="auto">
          <a:xfrm>
            <a:off x="2643188" y="5357813"/>
            <a:ext cx="1571625" cy="808037"/>
          </a:xfrm>
          <a:prstGeom prst="rect">
            <a:avLst/>
          </a:prstGeom>
          <a:solidFill>
            <a:srgbClr val="92D050">
              <a:alpha val="50195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sr-Latn-RS" sz="1400" b="1" dirty="0">
                <a:solidFill>
                  <a:srgbClr val="000000"/>
                </a:solidFill>
              </a:rPr>
              <a:t>Širina </a:t>
            </a:r>
            <a:r>
              <a:rPr lang="sr-Latn-RS" sz="1400" b="1" dirty="0" smtClean="0">
                <a:solidFill>
                  <a:srgbClr val="000000"/>
                </a:solidFill>
              </a:rPr>
              <a:t>između redova</a:t>
            </a:r>
            <a:endParaRPr lang="en-US" sz="1400" b="1" dirty="0">
              <a:solidFill>
                <a:srgbClr val="000000"/>
              </a:solidFill>
            </a:endParaRPr>
          </a:p>
          <a:p>
            <a:pPr algn="ctr"/>
            <a:r>
              <a:rPr lang="en-US" sz="1400" b="1" dirty="0" smtClean="0">
                <a:solidFill>
                  <a:srgbClr val="FF0000"/>
                </a:solidFill>
              </a:rPr>
              <a:t>2,5</a:t>
            </a:r>
            <a:r>
              <a:rPr lang="en-US" sz="1400" b="1" dirty="0" smtClean="0">
                <a:solidFill>
                  <a:srgbClr val="000000"/>
                </a:solidFill>
              </a:rPr>
              <a:t> </a:t>
            </a:r>
            <a:r>
              <a:rPr lang="en-US" sz="1400" b="1" dirty="0">
                <a:solidFill>
                  <a:srgbClr val="000000"/>
                </a:solidFill>
              </a:rPr>
              <a:t>m</a:t>
            </a:r>
          </a:p>
        </p:txBody>
      </p:sp>
      <p:sp>
        <p:nvSpPr>
          <p:cNvPr id="11271" name="Text 273"/>
          <p:cNvSpPr txBox="1">
            <a:spLocks noChangeArrowheads="1"/>
          </p:cNvSpPr>
          <p:nvPr/>
        </p:nvSpPr>
        <p:spPr bwMode="auto">
          <a:xfrm>
            <a:off x="4572000" y="5357813"/>
            <a:ext cx="1527175" cy="608012"/>
          </a:xfrm>
          <a:prstGeom prst="rect">
            <a:avLst/>
          </a:prstGeom>
          <a:solidFill>
            <a:srgbClr val="92D050">
              <a:alpha val="50195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sr-Latn-RS" sz="1400" b="1" dirty="0">
                <a:solidFill>
                  <a:srgbClr val="000000"/>
                </a:solidFill>
              </a:rPr>
              <a:t>Brzina traktora</a:t>
            </a:r>
            <a:endParaRPr lang="en-US" sz="1400" b="1" dirty="0">
              <a:solidFill>
                <a:srgbClr val="000000"/>
              </a:solidFill>
            </a:endParaRPr>
          </a:p>
          <a:p>
            <a:pPr algn="ctr"/>
            <a:r>
              <a:rPr lang="sr-Latn-RS" sz="1400" b="1" dirty="0" smtClean="0">
                <a:solidFill>
                  <a:srgbClr val="FF0000"/>
                </a:solidFill>
              </a:rPr>
              <a:t>5</a:t>
            </a:r>
            <a:r>
              <a:rPr lang="en-US" sz="1400" b="1" dirty="0" smtClean="0">
                <a:solidFill>
                  <a:srgbClr val="000000"/>
                </a:solidFill>
              </a:rPr>
              <a:t> </a:t>
            </a:r>
            <a:r>
              <a:rPr lang="en-US" sz="1400" b="1" dirty="0">
                <a:solidFill>
                  <a:srgbClr val="000000"/>
                </a:solidFill>
              </a:rPr>
              <a:t>km/h</a:t>
            </a:r>
          </a:p>
        </p:txBody>
      </p:sp>
      <p:sp>
        <p:nvSpPr>
          <p:cNvPr id="11272" name="Text 280"/>
          <p:cNvSpPr txBox="1">
            <a:spLocks noChangeArrowheads="1"/>
          </p:cNvSpPr>
          <p:nvPr/>
        </p:nvSpPr>
        <p:spPr bwMode="auto">
          <a:xfrm>
            <a:off x="7000875" y="5000625"/>
            <a:ext cx="1035050" cy="571500"/>
          </a:xfrm>
          <a:prstGeom prst="rect">
            <a:avLst/>
          </a:prstGeom>
          <a:solidFill>
            <a:srgbClr val="FFC000">
              <a:alpha val="50195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sr-Latn-RS" sz="1400" b="1" dirty="0" smtClean="0">
                <a:solidFill>
                  <a:srgbClr val="FF0000"/>
                </a:solidFill>
              </a:rPr>
              <a:t>4</a:t>
            </a:r>
            <a:r>
              <a:rPr lang="en-US" sz="1400" b="1" dirty="0" smtClean="0">
                <a:solidFill>
                  <a:srgbClr val="FF0000"/>
                </a:solidFill>
              </a:rPr>
              <a:t>32 </a:t>
            </a:r>
            <a:r>
              <a:rPr lang="en-US" sz="1400" b="1" dirty="0">
                <a:solidFill>
                  <a:srgbClr val="FF0000"/>
                </a:solidFill>
              </a:rPr>
              <a:t>L/ha</a:t>
            </a:r>
          </a:p>
        </p:txBody>
      </p:sp>
      <p:sp>
        <p:nvSpPr>
          <p:cNvPr id="11273" name="Line 32"/>
          <p:cNvSpPr>
            <a:spLocks noChangeShapeType="1"/>
          </p:cNvSpPr>
          <p:nvPr/>
        </p:nvSpPr>
        <p:spPr bwMode="auto">
          <a:xfrm flipV="1">
            <a:off x="1643063" y="5286375"/>
            <a:ext cx="4929187" cy="0"/>
          </a:xfrm>
          <a:prstGeom prst="line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 anchorCtr="1"/>
          <a:lstStyle/>
          <a:p>
            <a:endParaRPr lang="en-US"/>
          </a:p>
        </p:txBody>
      </p:sp>
      <p:sp>
        <p:nvSpPr>
          <p:cNvPr id="11274" name="Text Box 32"/>
          <p:cNvSpPr txBox="1">
            <a:spLocks noChangeArrowheads="1"/>
          </p:cNvSpPr>
          <p:nvPr/>
        </p:nvSpPr>
        <p:spPr bwMode="auto">
          <a:xfrm>
            <a:off x="900113" y="1500188"/>
            <a:ext cx="76327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RS" sz="2400"/>
              <a:t>Izračunavanje zapremine rastvora za prskanje </a:t>
            </a:r>
            <a:r>
              <a:rPr lang="en-US" sz="2400"/>
              <a:t>(L/ha)</a:t>
            </a:r>
          </a:p>
        </p:txBody>
      </p:sp>
      <p:sp>
        <p:nvSpPr>
          <p:cNvPr id="34" name="Foliennummernplatzhalter 3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D8AAEA-6D71-49E6-A357-6CA0DDB5F3D3}" type="slidenum">
              <a:rPr lang="pt-PT"/>
              <a:pPr>
                <a:defRPr/>
              </a:pPr>
              <a:t>10</a:t>
            </a:fld>
            <a:endParaRPr lang="pt-PT" dirty="0"/>
          </a:p>
        </p:txBody>
      </p:sp>
      <p:sp>
        <p:nvSpPr>
          <p:cNvPr id="11276" name="Textfeld 35"/>
          <p:cNvSpPr txBox="1">
            <a:spLocks noChangeArrowheads="1"/>
          </p:cNvSpPr>
          <p:nvPr/>
        </p:nvSpPr>
        <p:spPr bwMode="auto">
          <a:xfrm>
            <a:off x="2928938" y="4714875"/>
            <a:ext cx="2857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600"/>
              <a:t>X</a:t>
            </a:r>
          </a:p>
        </p:txBody>
      </p:sp>
      <p:sp>
        <p:nvSpPr>
          <p:cNvPr id="11277" name="Textfeld 36"/>
          <p:cNvSpPr txBox="1">
            <a:spLocks noChangeArrowheads="1"/>
          </p:cNvSpPr>
          <p:nvPr/>
        </p:nvSpPr>
        <p:spPr bwMode="auto">
          <a:xfrm>
            <a:off x="4572000" y="4714875"/>
            <a:ext cx="2857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600"/>
              <a:t>X</a:t>
            </a:r>
          </a:p>
        </p:txBody>
      </p:sp>
      <p:sp>
        <p:nvSpPr>
          <p:cNvPr id="11278" name="Textfeld 37"/>
          <p:cNvSpPr txBox="1">
            <a:spLocks noChangeArrowheads="1"/>
          </p:cNvSpPr>
          <p:nvPr/>
        </p:nvSpPr>
        <p:spPr bwMode="auto">
          <a:xfrm>
            <a:off x="4214813" y="5500688"/>
            <a:ext cx="2857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600"/>
              <a:t>X</a:t>
            </a:r>
          </a:p>
        </p:txBody>
      </p:sp>
      <p:sp>
        <p:nvSpPr>
          <p:cNvPr id="11279" name="Textfeld 38"/>
          <p:cNvSpPr txBox="1">
            <a:spLocks noChangeArrowheads="1"/>
          </p:cNvSpPr>
          <p:nvPr/>
        </p:nvSpPr>
        <p:spPr bwMode="auto">
          <a:xfrm>
            <a:off x="6643688" y="5143500"/>
            <a:ext cx="2857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600"/>
              <a:t>=</a:t>
            </a:r>
          </a:p>
        </p:txBody>
      </p:sp>
      <p:pic>
        <p:nvPicPr>
          <p:cNvPr id="30" name="Grafik 34" descr="Bild3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00563" y="2071688"/>
            <a:ext cx="3778250" cy="197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1" name="Gerade Verbindung mit Pfeil 32"/>
          <p:cNvCxnSpPr/>
          <p:nvPr/>
        </p:nvCxnSpPr>
        <p:spPr>
          <a:xfrm>
            <a:off x="4929188" y="4357688"/>
            <a:ext cx="3000375" cy="1587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feld 34"/>
          <p:cNvSpPr txBox="1">
            <a:spLocks noChangeArrowheads="1"/>
          </p:cNvSpPr>
          <p:nvPr/>
        </p:nvSpPr>
        <p:spPr bwMode="auto">
          <a:xfrm>
            <a:off x="5715000" y="4071938"/>
            <a:ext cx="128587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r-Latn-RS" sz="1600" dirty="0" smtClean="0"/>
              <a:t>Širina reda</a:t>
            </a:r>
            <a:endParaRPr lang="en-GB" sz="1600" dirty="0"/>
          </a:p>
        </p:txBody>
      </p:sp>
      <p:sp>
        <p:nvSpPr>
          <p:cNvPr id="35" name="Rectangle 13"/>
          <p:cNvSpPr>
            <a:spLocks noChangeArrowheads="1"/>
          </p:cNvSpPr>
          <p:nvPr/>
        </p:nvSpPr>
        <p:spPr bwMode="auto">
          <a:xfrm>
            <a:off x="571500" y="1071563"/>
            <a:ext cx="8177213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0" hangingPunct="0"/>
            <a:r>
              <a:rPr lang="en-US" sz="2800" dirty="0" err="1">
                <a:solidFill>
                  <a:schemeClr val="hlink"/>
                </a:solidFill>
              </a:rPr>
              <a:t>Kalibracija</a:t>
            </a:r>
            <a:r>
              <a:rPr lang="en-US" sz="2800" dirty="0">
                <a:solidFill>
                  <a:schemeClr val="hlink"/>
                </a:solidFill>
              </a:rPr>
              <a:t> </a:t>
            </a:r>
            <a:r>
              <a:rPr lang="sr-Latn-RS" sz="2800" dirty="0" smtClean="0">
                <a:solidFill>
                  <a:schemeClr val="hlink"/>
                </a:solidFill>
              </a:rPr>
              <a:t>orošivača </a:t>
            </a:r>
            <a:r>
              <a:rPr lang="en-US" sz="2800" dirty="0" smtClean="0">
                <a:solidFill>
                  <a:schemeClr val="hlink"/>
                </a:solidFill>
              </a:rPr>
              <a:t>u </a:t>
            </a:r>
            <a:r>
              <a:rPr lang="en-US" sz="2800" dirty="0" err="1" smtClean="0">
                <a:solidFill>
                  <a:schemeClr val="hlink"/>
                </a:solidFill>
              </a:rPr>
              <a:t>vinogradarstvu</a:t>
            </a:r>
            <a:endParaRPr lang="en-US" sz="2800" dirty="0">
              <a:solidFill>
                <a:schemeClr val="hlink"/>
              </a:solidFill>
            </a:endParaRPr>
          </a:p>
        </p:txBody>
      </p:sp>
      <p:grpSp>
        <p:nvGrpSpPr>
          <p:cNvPr id="33" name="Group 32"/>
          <p:cNvGrpSpPr>
            <a:grpSpLocks noChangeAspect="1"/>
          </p:cNvGrpSpPr>
          <p:nvPr/>
        </p:nvGrpSpPr>
        <p:grpSpPr>
          <a:xfrm>
            <a:off x="7164288" y="6115665"/>
            <a:ext cx="1960686" cy="762168"/>
            <a:chOff x="7164288" y="6115665"/>
            <a:chExt cx="1960686" cy="762168"/>
          </a:xfrm>
        </p:grpSpPr>
        <p:sp>
          <p:nvSpPr>
            <p:cNvPr id="36" name="Rectangle 35"/>
            <p:cNvSpPr/>
            <p:nvPr/>
          </p:nvSpPr>
          <p:spPr bwMode="auto">
            <a:xfrm>
              <a:off x="7164288" y="6150401"/>
              <a:ext cx="1960686" cy="692696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>
                <a:spcAft>
                  <a:spcPts val="600"/>
                </a:spcAft>
              </a:pPr>
              <a:endParaRPr lang="en-US" sz="1000" smtClean="0">
                <a:solidFill>
                  <a:srgbClr val="626469"/>
                </a:solidFill>
                <a:cs typeface="+mn-cs"/>
              </a:endParaRPr>
            </a:p>
          </p:txBody>
        </p:sp>
        <p:pic>
          <p:nvPicPr>
            <p:cNvPr id="37" name="Picture 4" descr="C:\Users\marinal3\Desktop\logo SECPA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00392" y="6115665"/>
              <a:ext cx="1016223" cy="762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6881554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5"/>
          <p:cNvSpPr txBox="1">
            <a:spLocks noChangeArrowheads="1"/>
          </p:cNvSpPr>
          <p:nvPr/>
        </p:nvSpPr>
        <p:spPr bwMode="auto">
          <a:xfrm>
            <a:off x="2089116" y="1493811"/>
            <a:ext cx="54292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Latn-RS" sz="2400" dirty="0" smtClean="0"/>
              <a:t>Preporučena količina rastvora </a:t>
            </a:r>
            <a:r>
              <a:rPr lang="en-GB" sz="2400" dirty="0" smtClean="0"/>
              <a:t>(L/ha</a:t>
            </a:r>
            <a:r>
              <a:rPr lang="en-GB" sz="2400" dirty="0"/>
              <a:t>)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505275-3A17-4C75-8000-CBEBF1A61844}" type="slidenum">
              <a:rPr lang="pt-PT" smtClean="0"/>
              <a:pPr>
                <a:defRPr/>
              </a:pPr>
              <a:t>11</a:t>
            </a:fld>
            <a:endParaRPr lang="pt-PT" dirty="0"/>
          </a:p>
        </p:txBody>
      </p:sp>
      <p:grpSp>
        <p:nvGrpSpPr>
          <p:cNvPr id="11269" name="Gruppieren 13"/>
          <p:cNvGrpSpPr>
            <a:grpSpLocks/>
          </p:cNvGrpSpPr>
          <p:nvPr/>
        </p:nvGrpSpPr>
        <p:grpSpPr bwMode="auto">
          <a:xfrm>
            <a:off x="4714875" y="3929063"/>
            <a:ext cx="714375" cy="1785937"/>
            <a:chOff x="3500430" y="3857628"/>
            <a:chExt cx="714380" cy="1785950"/>
          </a:xfrm>
        </p:grpSpPr>
        <p:sp>
          <p:nvSpPr>
            <p:cNvPr id="10" name="Abgerundetes Rechteck 9"/>
            <p:cNvSpPr/>
            <p:nvPr/>
          </p:nvSpPr>
          <p:spPr>
            <a:xfrm>
              <a:off x="3500430" y="3857628"/>
              <a:ext cx="714380" cy="1571636"/>
            </a:xfrm>
            <a:prstGeom prst="roundRect">
              <a:avLst/>
            </a:prstGeom>
            <a:solidFill>
              <a:srgbClr val="00B050"/>
            </a:solidFill>
            <a:scene3d>
              <a:camera prst="orthographicFront">
                <a:rot lat="0" lon="1080000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cxnSp>
          <p:nvCxnSpPr>
            <p:cNvPr id="13" name="Gerade Verbindung 12"/>
            <p:cNvCxnSpPr>
              <a:stCxn id="10" idx="2"/>
            </p:cNvCxnSpPr>
            <p:nvPr/>
          </p:nvCxnSpPr>
          <p:spPr>
            <a:xfrm rot="5400000">
              <a:off x="3750464" y="5536421"/>
              <a:ext cx="214314" cy="0"/>
            </a:xfrm>
            <a:prstGeom prst="line">
              <a:avLst/>
            </a:prstGeom>
            <a:ln w="1016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270" name="Gruppieren 14"/>
          <p:cNvGrpSpPr>
            <a:grpSpLocks/>
          </p:cNvGrpSpPr>
          <p:nvPr/>
        </p:nvGrpSpPr>
        <p:grpSpPr bwMode="auto">
          <a:xfrm>
            <a:off x="7286625" y="3929063"/>
            <a:ext cx="714375" cy="1785937"/>
            <a:chOff x="3500430" y="3857628"/>
            <a:chExt cx="714380" cy="1785950"/>
          </a:xfrm>
        </p:grpSpPr>
        <p:sp>
          <p:nvSpPr>
            <p:cNvPr id="16" name="Abgerundetes Rechteck 15"/>
            <p:cNvSpPr/>
            <p:nvPr/>
          </p:nvSpPr>
          <p:spPr>
            <a:xfrm>
              <a:off x="3500430" y="3857628"/>
              <a:ext cx="714380" cy="1571636"/>
            </a:xfrm>
            <a:prstGeom prst="roundRect">
              <a:avLst/>
            </a:prstGeom>
            <a:solidFill>
              <a:srgbClr val="00B050"/>
            </a:solidFill>
            <a:scene3d>
              <a:camera prst="orthographicFront">
                <a:rot lat="0" lon="1080000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cxnSp>
          <p:nvCxnSpPr>
            <p:cNvPr id="17" name="Gerade Verbindung 16"/>
            <p:cNvCxnSpPr>
              <a:stCxn id="16" idx="2"/>
            </p:cNvCxnSpPr>
            <p:nvPr/>
          </p:nvCxnSpPr>
          <p:spPr>
            <a:xfrm rot="5400000">
              <a:off x="3750464" y="5536421"/>
              <a:ext cx="214314" cy="0"/>
            </a:xfrm>
            <a:prstGeom prst="line">
              <a:avLst/>
            </a:prstGeom>
            <a:ln w="1016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9" name="Gerade Verbindung 18"/>
          <p:cNvCxnSpPr/>
          <p:nvPr/>
        </p:nvCxnSpPr>
        <p:spPr>
          <a:xfrm>
            <a:off x="4429125" y="5715000"/>
            <a:ext cx="38576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72" name="Textfeld 13"/>
          <p:cNvSpPr txBox="1">
            <a:spLocks noChangeArrowheads="1"/>
          </p:cNvSpPr>
          <p:nvPr/>
        </p:nvSpPr>
        <p:spPr bwMode="auto">
          <a:xfrm>
            <a:off x="4500563" y="3429000"/>
            <a:ext cx="140990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sr-Latn-RS" sz="1600" dirty="0" smtClean="0"/>
              <a:t>Širina </a:t>
            </a:r>
            <a:r>
              <a:rPr lang="sr-Latn-RS" sz="1600" dirty="0"/>
              <a:t>ć</a:t>
            </a:r>
            <a:r>
              <a:rPr lang="sr-Latn-RS" sz="1600" dirty="0" smtClean="0"/>
              <a:t>okota</a:t>
            </a:r>
            <a:endParaRPr lang="en-GB" sz="1600" dirty="0"/>
          </a:p>
        </p:txBody>
      </p:sp>
      <p:sp>
        <p:nvSpPr>
          <p:cNvPr id="11273" name="Textfeld 13"/>
          <p:cNvSpPr txBox="1">
            <a:spLocks noChangeArrowheads="1"/>
          </p:cNvSpPr>
          <p:nvPr/>
        </p:nvSpPr>
        <p:spPr bwMode="auto">
          <a:xfrm rot="-5400000">
            <a:off x="4955381" y="4402722"/>
            <a:ext cx="157162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sr-Latn-RS" sz="1600" dirty="0" smtClean="0"/>
              <a:t>Visina ćokoza</a:t>
            </a:r>
            <a:endParaRPr lang="en-GB" sz="1600" dirty="0"/>
          </a:p>
        </p:txBody>
      </p:sp>
      <p:cxnSp>
        <p:nvCxnSpPr>
          <p:cNvPr id="24" name="Gerade Verbindung mit Pfeil 23"/>
          <p:cNvCxnSpPr/>
          <p:nvPr/>
        </p:nvCxnSpPr>
        <p:spPr>
          <a:xfrm>
            <a:off x="4714875" y="3786188"/>
            <a:ext cx="714375" cy="1587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mit Pfeil 25"/>
          <p:cNvCxnSpPr/>
          <p:nvPr/>
        </p:nvCxnSpPr>
        <p:spPr>
          <a:xfrm rot="5400000">
            <a:off x="4787106" y="4715669"/>
            <a:ext cx="1571625" cy="1588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mit Pfeil 27"/>
          <p:cNvCxnSpPr/>
          <p:nvPr/>
        </p:nvCxnSpPr>
        <p:spPr>
          <a:xfrm>
            <a:off x="5072063" y="5857875"/>
            <a:ext cx="2571750" cy="1588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77" name="Textfeld 13"/>
          <p:cNvSpPr txBox="1">
            <a:spLocks noChangeArrowheads="1"/>
          </p:cNvSpPr>
          <p:nvPr/>
        </p:nvSpPr>
        <p:spPr bwMode="auto">
          <a:xfrm>
            <a:off x="5786438" y="5857875"/>
            <a:ext cx="12858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r-Latn-RS" sz="1600" dirty="0" smtClean="0"/>
              <a:t>Širina reda</a:t>
            </a:r>
            <a:endParaRPr lang="en-GB" sz="1600" dirty="0"/>
          </a:p>
        </p:txBody>
      </p:sp>
      <p:sp>
        <p:nvSpPr>
          <p:cNvPr id="20" name="Rectangle 13"/>
          <p:cNvSpPr>
            <a:spLocks noChangeArrowheads="1"/>
          </p:cNvSpPr>
          <p:nvPr/>
        </p:nvSpPr>
        <p:spPr bwMode="auto">
          <a:xfrm>
            <a:off x="942460" y="1071563"/>
            <a:ext cx="722522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0" hangingPunct="0"/>
            <a:r>
              <a:rPr lang="en-US" sz="2800" dirty="0" err="1">
                <a:solidFill>
                  <a:schemeClr val="hlink"/>
                </a:solidFill>
              </a:rPr>
              <a:t>Kalibracija</a:t>
            </a:r>
            <a:r>
              <a:rPr lang="en-US" sz="2800" dirty="0">
                <a:solidFill>
                  <a:schemeClr val="hlink"/>
                </a:solidFill>
              </a:rPr>
              <a:t> </a:t>
            </a:r>
            <a:r>
              <a:rPr lang="en-US" sz="2800" dirty="0" err="1" smtClean="0">
                <a:solidFill>
                  <a:schemeClr val="hlink"/>
                </a:solidFill>
              </a:rPr>
              <a:t>oro</a:t>
            </a:r>
            <a:r>
              <a:rPr lang="sr-Latn-RS" sz="2800" dirty="0" smtClean="0">
                <a:solidFill>
                  <a:schemeClr val="hlink"/>
                </a:solidFill>
              </a:rPr>
              <a:t>šivača u</a:t>
            </a:r>
            <a:r>
              <a:rPr lang="en-US" sz="2800" dirty="0" smtClean="0">
                <a:solidFill>
                  <a:schemeClr val="hlink"/>
                </a:solidFill>
              </a:rPr>
              <a:t> v</a:t>
            </a:r>
            <a:r>
              <a:rPr lang="sr-Latn-RS" sz="2800" dirty="0" smtClean="0">
                <a:solidFill>
                  <a:schemeClr val="hlink"/>
                </a:solidFill>
              </a:rPr>
              <a:t>oćarstvu</a:t>
            </a:r>
            <a:endParaRPr lang="en-US" sz="2800" dirty="0">
              <a:solidFill>
                <a:schemeClr val="hlink"/>
              </a:solidFill>
            </a:endParaRPr>
          </a:p>
        </p:txBody>
      </p:sp>
      <p:sp>
        <p:nvSpPr>
          <p:cNvPr id="21" name="Textfeld 7"/>
          <p:cNvSpPr txBox="1">
            <a:spLocks noChangeArrowheads="1"/>
          </p:cNvSpPr>
          <p:nvPr/>
        </p:nvSpPr>
        <p:spPr bwMode="auto">
          <a:xfrm>
            <a:off x="395536" y="3500438"/>
            <a:ext cx="3962152" cy="292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sr-Latn-RS" sz="2000" dirty="0" smtClean="0"/>
              <a:t>Preporučena količina rastvora</a:t>
            </a:r>
            <a:endParaRPr lang="en-GB" sz="2000" dirty="0"/>
          </a:p>
          <a:p>
            <a:pPr>
              <a:spcAft>
                <a:spcPts val="600"/>
              </a:spcAft>
            </a:pPr>
            <a:r>
              <a:rPr lang="sr-Latn-RS" dirty="0" smtClean="0"/>
              <a:t>Pratiti uputstva na etiketi preparata.</a:t>
            </a:r>
            <a:endParaRPr lang="en-GB" dirty="0"/>
          </a:p>
          <a:p>
            <a:pPr>
              <a:spcAft>
                <a:spcPts val="600"/>
              </a:spcAft>
            </a:pPr>
            <a:r>
              <a:rPr lang="sr-Latn-RS" dirty="0" smtClean="0"/>
              <a:t>Okvirna količina rastvora za primenu orošivačem</a:t>
            </a:r>
            <a:r>
              <a:rPr lang="en-GB" dirty="0" smtClean="0"/>
              <a:t>: 200</a:t>
            </a:r>
            <a:r>
              <a:rPr lang="sr-Latn-RS" dirty="0" smtClean="0"/>
              <a:t> </a:t>
            </a:r>
            <a:r>
              <a:rPr lang="en-GB" dirty="0" smtClean="0"/>
              <a:t>-1000</a:t>
            </a:r>
            <a:r>
              <a:rPr lang="sr-Latn-RS" dirty="0" smtClean="0"/>
              <a:t> L</a:t>
            </a:r>
            <a:r>
              <a:rPr lang="en-GB" dirty="0" smtClean="0"/>
              <a:t>/ha </a:t>
            </a:r>
            <a:endParaRPr lang="en-GB" dirty="0"/>
          </a:p>
          <a:p>
            <a:pPr>
              <a:spcAft>
                <a:spcPts val="600"/>
              </a:spcAft>
            </a:pPr>
            <a:r>
              <a:rPr lang="sr-Latn-RS" dirty="0" smtClean="0"/>
              <a:t>Izbegavati slivanje rastvora sa biljnih delova.</a:t>
            </a:r>
            <a:endParaRPr lang="en-GB" dirty="0"/>
          </a:p>
          <a:p>
            <a:pPr>
              <a:spcAft>
                <a:spcPts val="600"/>
              </a:spcAft>
            </a:pPr>
            <a:r>
              <a:rPr lang="sr-Latn-RS" dirty="0" smtClean="0"/>
              <a:t>Postoje tri modela koji uzimaju u obzir širinu reda, kao i visinu i širinu krune voćke.</a:t>
            </a:r>
            <a:endParaRPr lang="en-GB" dirty="0"/>
          </a:p>
        </p:txBody>
      </p:sp>
      <p:sp>
        <p:nvSpPr>
          <p:cNvPr id="22" name="Textfeld 7"/>
          <p:cNvSpPr txBox="1">
            <a:spLocks noChangeArrowheads="1"/>
          </p:cNvSpPr>
          <p:nvPr/>
        </p:nvSpPr>
        <p:spPr bwMode="auto">
          <a:xfrm>
            <a:off x="642938" y="2357438"/>
            <a:ext cx="8072437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sr-Latn-RS" sz="2000" dirty="0"/>
              <a:t>Ako je izračunata količina rastvora u okviru preporučene količine količine za primenu,</a:t>
            </a:r>
            <a:r>
              <a:rPr lang="en-US" sz="2000" dirty="0"/>
              <a:t> </a:t>
            </a:r>
            <a:r>
              <a:rPr lang="sr-Latn-RS" sz="2000" dirty="0"/>
              <a:t>nastaviti sa</a:t>
            </a:r>
            <a:r>
              <a:rPr lang="en-US" sz="2000" dirty="0"/>
              <a:t> </a:t>
            </a:r>
            <a:endParaRPr lang="sr-Latn-RS" sz="2000" dirty="0" smtClean="0"/>
          </a:p>
          <a:p>
            <a:pPr algn="ctr" eaLnBrk="1" hangingPunct="1"/>
            <a:r>
              <a:rPr lang="en-US" sz="2000" dirty="0" smtClean="0"/>
              <a:t>‘</a:t>
            </a:r>
            <a:r>
              <a:rPr lang="sr-Latn-RS" sz="2000" dirty="0"/>
              <a:t>Podešavanje </a:t>
            </a:r>
            <a:r>
              <a:rPr lang="sr-Latn-RS" sz="2000" dirty="0" smtClean="0"/>
              <a:t>orošivača </a:t>
            </a:r>
            <a:r>
              <a:rPr lang="sr-Latn-RS" sz="2000" dirty="0"/>
              <a:t>prema usevu“.</a:t>
            </a:r>
            <a:endParaRPr lang="en-GB" sz="2000" dirty="0"/>
          </a:p>
        </p:txBody>
      </p:sp>
      <p:grpSp>
        <p:nvGrpSpPr>
          <p:cNvPr id="23" name="Group 22"/>
          <p:cNvGrpSpPr>
            <a:grpSpLocks noChangeAspect="1"/>
          </p:cNvGrpSpPr>
          <p:nvPr/>
        </p:nvGrpSpPr>
        <p:grpSpPr>
          <a:xfrm>
            <a:off x="7164288" y="6115665"/>
            <a:ext cx="1960686" cy="762168"/>
            <a:chOff x="7164288" y="6115665"/>
            <a:chExt cx="1960686" cy="762168"/>
          </a:xfrm>
        </p:grpSpPr>
        <p:sp>
          <p:nvSpPr>
            <p:cNvPr id="25" name="Rectangle 24"/>
            <p:cNvSpPr/>
            <p:nvPr/>
          </p:nvSpPr>
          <p:spPr bwMode="auto">
            <a:xfrm>
              <a:off x="7164288" y="6150401"/>
              <a:ext cx="1960686" cy="692696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>
                <a:spcAft>
                  <a:spcPts val="600"/>
                </a:spcAft>
              </a:pPr>
              <a:endParaRPr lang="en-US" sz="1000" smtClean="0">
                <a:solidFill>
                  <a:srgbClr val="626469"/>
                </a:solidFill>
                <a:cs typeface="+mn-cs"/>
              </a:endParaRPr>
            </a:p>
          </p:txBody>
        </p:sp>
        <p:pic>
          <p:nvPicPr>
            <p:cNvPr id="27" name="Picture 4" descr="C:\Users\marinal3\Desktop\logo SECPA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00392" y="6115665"/>
              <a:ext cx="1016223" cy="762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7780641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5"/>
          <p:cNvSpPr txBox="1">
            <a:spLocks noChangeArrowheads="1"/>
          </p:cNvSpPr>
          <p:nvPr/>
        </p:nvSpPr>
        <p:spPr bwMode="auto">
          <a:xfrm>
            <a:off x="1889125" y="1500188"/>
            <a:ext cx="55975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RS" sz="2400"/>
              <a:t>Kako prilagoditi količinu rastvora</a:t>
            </a:r>
            <a:r>
              <a:rPr lang="en-GB" sz="2400"/>
              <a:t>(L/ha)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03F4EA-4825-42D2-BB05-5BA2B946E2BD}" type="slidenum">
              <a:rPr lang="pt-PT"/>
              <a:pPr>
                <a:defRPr/>
              </a:pPr>
              <a:t>12</a:t>
            </a:fld>
            <a:endParaRPr lang="pt-PT" dirty="0"/>
          </a:p>
        </p:txBody>
      </p:sp>
      <p:sp>
        <p:nvSpPr>
          <p:cNvPr id="13316" name="Textfeld 7"/>
          <p:cNvSpPr txBox="1">
            <a:spLocks noChangeArrowheads="1"/>
          </p:cNvSpPr>
          <p:nvPr/>
        </p:nvSpPr>
        <p:spPr bwMode="auto">
          <a:xfrm>
            <a:off x="357188" y="2071688"/>
            <a:ext cx="8429625" cy="433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sr-Latn-RS" sz="2000" b="1" dirty="0">
                <a:solidFill>
                  <a:srgbClr val="34722A"/>
                </a:solidFill>
              </a:rPr>
              <a:t>Promeniti veličinu dizni </a:t>
            </a:r>
            <a:r>
              <a:rPr lang="en-GB" sz="2000" b="1" dirty="0">
                <a:solidFill>
                  <a:srgbClr val="34722A"/>
                </a:solidFill>
              </a:rPr>
              <a:t>(</a:t>
            </a:r>
            <a:r>
              <a:rPr lang="sr-Latn-RS" sz="2000" b="1" dirty="0">
                <a:solidFill>
                  <a:srgbClr val="34722A"/>
                </a:solidFill>
              </a:rPr>
              <a:t>veliko podešavanje</a:t>
            </a:r>
            <a:r>
              <a:rPr lang="en-GB" sz="2000" b="1" dirty="0">
                <a:solidFill>
                  <a:srgbClr val="34722A"/>
                </a:solidFill>
              </a:rPr>
              <a:t>):</a:t>
            </a:r>
          </a:p>
          <a:p>
            <a:pPr lvl="1" eaLnBrk="1" hangingPunct="1">
              <a:buFont typeface="Wingdings" pitchFamily="2" charset="2"/>
              <a:buChar char="q"/>
            </a:pPr>
            <a:r>
              <a:rPr lang="sr-Latn-RS" dirty="0"/>
              <a:t>Za veliko podešavanje</a:t>
            </a:r>
            <a:r>
              <a:rPr lang="en-GB" dirty="0"/>
              <a:t>, </a:t>
            </a:r>
            <a:r>
              <a:rPr lang="sr-Latn-RS" dirty="0"/>
              <a:t>promeniti dizne</a:t>
            </a:r>
            <a:r>
              <a:rPr lang="en-GB" dirty="0"/>
              <a:t> (</a:t>
            </a:r>
            <a:r>
              <a:rPr lang="sr-Latn-RS" dirty="0"/>
              <a:t>proveriti karakteristike dizni u katalogu proizvođača dizni), npr. uzeti dizne većeg </a:t>
            </a:r>
            <a:r>
              <a:rPr lang="sr-Latn-RS" dirty="0" smtClean="0"/>
              <a:t>protoka</a:t>
            </a:r>
            <a:endParaRPr lang="en-GB" dirty="0"/>
          </a:p>
          <a:p>
            <a:pPr lvl="1" eaLnBrk="1" hangingPunct="1">
              <a:buFont typeface="Wingdings" pitchFamily="2" charset="2"/>
              <a:buChar char="q"/>
            </a:pPr>
            <a:r>
              <a:rPr lang="sr-Latn-RS" dirty="0"/>
              <a:t>Videti računanje na sledećem slajdu.</a:t>
            </a:r>
            <a:endParaRPr lang="en-GB" dirty="0"/>
          </a:p>
          <a:p>
            <a:pPr eaLnBrk="1" hangingPunct="1">
              <a:buFont typeface="Calibri" pitchFamily="34" charset="0"/>
              <a:buAutoNum type="arabicParenR"/>
            </a:pPr>
            <a:endParaRPr lang="en-GB" dirty="0">
              <a:solidFill>
                <a:srgbClr val="34722A"/>
              </a:solidFill>
            </a:endParaRPr>
          </a:p>
          <a:p>
            <a:pPr eaLnBrk="1" hangingPunct="1"/>
            <a:r>
              <a:rPr lang="sr-Latn-RS" sz="2000" b="1" dirty="0">
                <a:solidFill>
                  <a:srgbClr val="34722A"/>
                </a:solidFill>
              </a:rPr>
              <a:t>Prilagoditi brzinu traktora </a:t>
            </a:r>
            <a:r>
              <a:rPr lang="en-GB" sz="2000" b="1" dirty="0">
                <a:solidFill>
                  <a:srgbClr val="34722A"/>
                </a:solidFill>
              </a:rPr>
              <a:t>(</a:t>
            </a:r>
            <a:r>
              <a:rPr lang="sr-Latn-RS" sz="2000" b="1" dirty="0">
                <a:solidFill>
                  <a:srgbClr val="34722A"/>
                </a:solidFill>
              </a:rPr>
              <a:t>srednje podešavanje</a:t>
            </a:r>
            <a:r>
              <a:rPr lang="en-GB" sz="2000" b="1" dirty="0">
                <a:solidFill>
                  <a:srgbClr val="34722A"/>
                </a:solidFill>
              </a:rPr>
              <a:t>):</a:t>
            </a:r>
          </a:p>
          <a:p>
            <a:pPr lvl="1" eaLnBrk="1" hangingPunct="1">
              <a:buFont typeface="Wingdings" pitchFamily="2" charset="2"/>
              <a:buChar char="q"/>
            </a:pPr>
            <a:r>
              <a:rPr lang="sr-Latn-RS" dirty="0"/>
              <a:t>Primenjena zapremina </a:t>
            </a:r>
            <a:r>
              <a:rPr lang="sr-Latn-RS" dirty="0" smtClean="0"/>
              <a:t>rastvora </a:t>
            </a:r>
            <a:r>
              <a:rPr lang="sr-Latn-RS" dirty="0"/>
              <a:t>može biti podešena promenom brzine traktora</a:t>
            </a:r>
            <a:r>
              <a:rPr lang="en-GB" dirty="0"/>
              <a:t>. </a:t>
            </a:r>
            <a:r>
              <a:rPr lang="sr-Latn-RS" dirty="0"/>
              <a:t>Smanjem brzine povećava se primenjena količina rastvora</a:t>
            </a:r>
            <a:r>
              <a:rPr lang="sr-Latn-RS" dirty="0" smtClean="0"/>
              <a:t>.</a:t>
            </a:r>
            <a:endParaRPr lang="en-GB" dirty="0"/>
          </a:p>
          <a:p>
            <a:pPr lvl="1" eaLnBrk="1" hangingPunct="1">
              <a:buFont typeface="Wingdings" pitchFamily="2" charset="2"/>
              <a:buChar char="q"/>
            </a:pPr>
            <a:r>
              <a:rPr lang="sr-Latn-RS" dirty="0"/>
              <a:t>Videti računanje na sledećem slajdu.</a:t>
            </a:r>
            <a:endParaRPr lang="en-GB" dirty="0"/>
          </a:p>
          <a:p>
            <a:pPr eaLnBrk="1" hangingPunct="1">
              <a:buFont typeface="Calibri" pitchFamily="34" charset="0"/>
              <a:buAutoNum type="arabicParenR"/>
            </a:pPr>
            <a:endParaRPr lang="en-GB" b="1" dirty="0">
              <a:solidFill>
                <a:srgbClr val="34722A"/>
              </a:solidFill>
            </a:endParaRPr>
          </a:p>
          <a:p>
            <a:pPr eaLnBrk="1" hangingPunct="1"/>
            <a:r>
              <a:rPr lang="sr-Latn-RS" sz="2000" b="1" dirty="0">
                <a:solidFill>
                  <a:srgbClr val="34722A"/>
                </a:solidFill>
              </a:rPr>
              <a:t>Podesiti  radni pritisak prskalice </a:t>
            </a:r>
            <a:r>
              <a:rPr lang="en-GB" sz="2000" b="1" dirty="0">
                <a:solidFill>
                  <a:srgbClr val="34722A"/>
                </a:solidFill>
              </a:rPr>
              <a:t>(</a:t>
            </a:r>
            <a:r>
              <a:rPr lang="sr-Latn-RS" sz="2000" b="1" dirty="0">
                <a:solidFill>
                  <a:srgbClr val="34722A"/>
                </a:solidFill>
              </a:rPr>
              <a:t>malo podešavanje</a:t>
            </a:r>
            <a:r>
              <a:rPr lang="en-GB" sz="2000" b="1" dirty="0">
                <a:solidFill>
                  <a:srgbClr val="34722A"/>
                </a:solidFill>
              </a:rPr>
              <a:t>):</a:t>
            </a:r>
          </a:p>
          <a:p>
            <a:pPr lvl="1" eaLnBrk="1" hangingPunct="1">
              <a:buFont typeface="Wingdings" pitchFamily="2" charset="2"/>
              <a:buChar char="q"/>
            </a:pPr>
            <a:r>
              <a:rPr lang="sr-Latn-RS" dirty="0"/>
              <a:t>Male promene u protoku rastvora mogu se podesiti preko promene radnog pritiska </a:t>
            </a:r>
            <a:r>
              <a:rPr lang="sr-Latn-RS" dirty="0" smtClean="0"/>
              <a:t>orošivača. </a:t>
            </a:r>
            <a:r>
              <a:rPr lang="sr-Latn-RS" dirty="0"/>
              <a:t>Za duplo povećanje protoka potrebno je pritisak povećati četiri puta.</a:t>
            </a:r>
            <a:endParaRPr lang="en-GB" dirty="0"/>
          </a:p>
          <a:p>
            <a:pPr lvl="1" eaLnBrk="1" hangingPunct="1">
              <a:buFont typeface="Wingdings" pitchFamily="2" charset="2"/>
              <a:buChar char="q"/>
            </a:pPr>
            <a:r>
              <a:rPr lang="sr-Latn-RS" dirty="0"/>
              <a:t>Videti računanje na sledećem slajdu.</a:t>
            </a:r>
            <a:endParaRPr lang="en-GB" dirty="0"/>
          </a:p>
        </p:txBody>
      </p:sp>
      <p:sp>
        <p:nvSpPr>
          <p:cNvPr id="6" name="Rectangle 13"/>
          <p:cNvSpPr>
            <a:spLocks noChangeArrowheads="1"/>
          </p:cNvSpPr>
          <p:nvPr/>
        </p:nvSpPr>
        <p:spPr bwMode="auto">
          <a:xfrm>
            <a:off x="942460" y="1071563"/>
            <a:ext cx="722522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0" hangingPunct="0"/>
            <a:r>
              <a:rPr lang="en-US" sz="2800" dirty="0" err="1">
                <a:solidFill>
                  <a:schemeClr val="hlink"/>
                </a:solidFill>
              </a:rPr>
              <a:t>Kalibracija</a:t>
            </a:r>
            <a:r>
              <a:rPr lang="en-US" sz="2800" dirty="0">
                <a:solidFill>
                  <a:schemeClr val="hlink"/>
                </a:solidFill>
              </a:rPr>
              <a:t> </a:t>
            </a:r>
            <a:r>
              <a:rPr lang="en-US" sz="2800" dirty="0" err="1" smtClean="0">
                <a:solidFill>
                  <a:schemeClr val="hlink"/>
                </a:solidFill>
              </a:rPr>
              <a:t>oro</a:t>
            </a:r>
            <a:r>
              <a:rPr lang="sr-Latn-RS" sz="2800" dirty="0" smtClean="0">
                <a:solidFill>
                  <a:schemeClr val="hlink"/>
                </a:solidFill>
              </a:rPr>
              <a:t>šivača u</a:t>
            </a:r>
            <a:r>
              <a:rPr lang="en-US" sz="2800" dirty="0" smtClean="0">
                <a:solidFill>
                  <a:schemeClr val="hlink"/>
                </a:solidFill>
              </a:rPr>
              <a:t> v</a:t>
            </a:r>
            <a:r>
              <a:rPr lang="sr-Latn-RS" sz="2800" dirty="0" smtClean="0">
                <a:solidFill>
                  <a:schemeClr val="hlink"/>
                </a:solidFill>
              </a:rPr>
              <a:t>inogradarstvu</a:t>
            </a:r>
            <a:endParaRPr lang="en-US" sz="2800" dirty="0">
              <a:solidFill>
                <a:schemeClr val="hlink"/>
              </a:solidFill>
            </a:endParaRPr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7164288" y="6115665"/>
            <a:ext cx="1960686" cy="762168"/>
            <a:chOff x="7164288" y="6115665"/>
            <a:chExt cx="1960686" cy="762168"/>
          </a:xfrm>
        </p:grpSpPr>
        <p:sp>
          <p:nvSpPr>
            <p:cNvPr id="9" name="Rectangle 8"/>
            <p:cNvSpPr/>
            <p:nvPr/>
          </p:nvSpPr>
          <p:spPr bwMode="auto">
            <a:xfrm>
              <a:off x="7164288" y="6150401"/>
              <a:ext cx="1960686" cy="692696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>
                <a:spcAft>
                  <a:spcPts val="600"/>
                </a:spcAft>
              </a:pPr>
              <a:endParaRPr lang="en-US" sz="1000" smtClean="0">
                <a:solidFill>
                  <a:srgbClr val="626469"/>
                </a:solidFill>
                <a:cs typeface="+mn-cs"/>
              </a:endParaRPr>
            </a:p>
          </p:txBody>
        </p:sp>
        <p:pic>
          <p:nvPicPr>
            <p:cNvPr id="10" name="Picture 4" descr="C:\Users\marinal3\Desktop\logo SECPA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00392" y="6115665"/>
              <a:ext cx="1016223" cy="762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97029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5"/>
          <p:cNvSpPr txBox="1">
            <a:spLocks noChangeArrowheads="1"/>
          </p:cNvSpPr>
          <p:nvPr/>
        </p:nvSpPr>
        <p:spPr bwMode="auto">
          <a:xfrm>
            <a:off x="1042988" y="1500188"/>
            <a:ext cx="70024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sr-Latn-RS" sz="2400">
                <a:solidFill>
                  <a:srgbClr val="000000"/>
                </a:solidFill>
              </a:rPr>
              <a:t>Promena veličine dizne </a:t>
            </a:r>
            <a:r>
              <a:rPr lang="en-GB" sz="2400">
                <a:solidFill>
                  <a:srgbClr val="000000"/>
                </a:solidFill>
              </a:rPr>
              <a:t>(</a:t>
            </a:r>
            <a:r>
              <a:rPr lang="sr-Latn-RS" sz="2400">
                <a:solidFill>
                  <a:srgbClr val="000000"/>
                </a:solidFill>
              </a:rPr>
              <a:t>veliko podešavanje)</a:t>
            </a:r>
            <a:endParaRPr lang="en-GB" sz="2400">
              <a:solidFill>
                <a:srgbClr val="000000"/>
              </a:solidFill>
            </a:endParaRPr>
          </a:p>
        </p:txBody>
      </p:sp>
      <p:sp>
        <p:nvSpPr>
          <p:cNvPr id="14339" name="Text Box 6"/>
          <p:cNvSpPr txBox="1">
            <a:spLocks noChangeArrowheads="1"/>
          </p:cNvSpPr>
          <p:nvPr/>
        </p:nvSpPr>
        <p:spPr bwMode="auto">
          <a:xfrm>
            <a:off x="107504" y="2071688"/>
            <a:ext cx="3941837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Aft>
                <a:spcPts val="600"/>
              </a:spcAft>
              <a:buFont typeface="Calibri" pitchFamily="34" charset="0"/>
              <a:buAutoNum type="arabicParenR"/>
            </a:pPr>
            <a:r>
              <a:rPr lang="sr-Latn-RS" sz="1600" dirty="0"/>
              <a:t>Izračinati potreban protok rastvora po dizni na osnovu već određene brzine traktora i potrebne količine rastvora.</a:t>
            </a:r>
            <a:endParaRPr lang="en-US" sz="1600" dirty="0"/>
          </a:p>
          <a:p>
            <a:pPr eaLnBrk="1" hangingPunct="1">
              <a:spcAft>
                <a:spcPts val="600"/>
              </a:spcAft>
              <a:buFont typeface="Calibri" pitchFamily="34" charset="0"/>
              <a:buAutoNum type="arabicParenR"/>
            </a:pPr>
            <a:r>
              <a:rPr lang="sr-Latn-RS" sz="1600" dirty="0"/>
              <a:t>Izabrati odgovarajuću </a:t>
            </a:r>
            <a:r>
              <a:rPr lang="sr-Latn-RS" sz="1600" dirty="0" smtClean="0"/>
              <a:t>diznu </a:t>
            </a:r>
            <a:r>
              <a:rPr lang="en-US" sz="1600" dirty="0" smtClean="0"/>
              <a:t>/ </a:t>
            </a:r>
            <a:r>
              <a:rPr lang="sr-Latn-RS" sz="1600" dirty="0"/>
              <a:t>boja</a:t>
            </a:r>
            <a:r>
              <a:rPr lang="en-US" sz="1600" dirty="0"/>
              <a:t>, </a:t>
            </a:r>
            <a:r>
              <a:rPr lang="sr-Latn-RS" sz="1600" dirty="0"/>
              <a:t>npr.</a:t>
            </a:r>
            <a:r>
              <a:rPr lang="en-US" sz="1600" dirty="0"/>
              <a:t> </a:t>
            </a:r>
            <a:r>
              <a:rPr lang="en-US" sz="1600" dirty="0" smtClean="0"/>
              <a:t>BRAON</a:t>
            </a:r>
            <a:r>
              <a:rPr lang="sr-Latn-RS" sz="1600" dirty="0" smtClean="0"/>
              <a:t> za</a:t>
            </a:r>
            <a:r>
              <a:rPr lang="en-US" sz="1600" dirty="0" smtClean="0"/>
              <a:t> 0,687 L/min</a:t>
            </a:r>
            <a:r>
              <a:rPr lang="sr-Latn-RS" sz="1600" dirty="0"/>
              <a:t>, koja ovaj protok postiže pritiskom od </a:t>
            </a:r>
            <a:r>
              <a:rPr lang="sr-Latn-RS" sz="1600" dirty="0" smtClean="0"/>
              <a:t>10 </a:t>
            </a:r>
            <a:r>
              <a:rPr lang="sr-Latn-RS" sz="1600" dirty="0"/>
              <a:t>bar.</a:t>
            </a:r>
            <a:endParaRPr lang="en-US" sz="1600" dirty="0"/>
          </a:p>
          <a:p>
            <a:pPr eaLnBrk="1" hangingPunct="1">
              <a:spcAft>
                <a:spcPts val="600"/>
              </a:spcAft>
              <a:buFont typeface="Calibri" pitchFamily="34" charset="0"/>
              <a:buAutoNum type="arabicParenR"/>
            </a:pPr>
            <a:endParaRPr lang="en-US" sz="1600" dirty="0"/>
          </a:p>
        </p:txBody>
      </p:sp>
      <p:sp>
        <p:nvSpPr>
          <p:cNvPr id="14340" name="Text 273"/>
          <p:cNvSpPr txBox="1">
            <a:spLocks noChangeArrowheads="1"/>
          </p:cNvSpPr>
          <p:nvPr/>
        </p:nvSpPr>
        <p:spPr bwMode="auto">
          <a:xfrm>
            <a:off x="577850" y="4579938"/>
            <a:ext cx="1660525" cy="590550"/>
          </a:xfrm>
          <a:prstGeom prst="rect">
            <a:avLst/>
          </a:prstGeom>
          <a:solidFill>
            <a:srgbClr val="92D050">
              <a:alpha val="50195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sr-Latn-RS" sz="1400" b="1" dirty="0">
                <a:solidFill>
                  <a:srgbClr val="000000"/>
                </a:solidFill>
              </a:rPr>
              <a:t>Brzina</a:t>
            </a:r>
            <a:endParaRPr lang="en-US" sz="1400" b="1" dirty="0">
              <a:solidFill>
                <a:srgbClr val="000000"/>
              </a:solidFill>
            </a:endParaRPr>
          </a:p>
          <a:p>
            <a:pPr algn="ctr"/>
            <a:r>
              <a:rPr lang="sr-Latn-RS" sz="1400" b="1" dirty="0" smtClean="0">
                <a:solidFill>
                  <a:srgbClr val="FF3300"/>
                </a:solidFill>
              </a:rPr>
              <a:t>5</a:t>
            </a:r>
            <a:r>
              <a:rPr lang="en-US" sz="1400" b="1" dirty="0" smtClean="0">
                <a:solidFill>
                  <a:srgbClr val="000000"/>
                </a:solidFill>
              </a:rPr>
              <a:t> </a:t>
            </a:r>
            <a:r>
              <a:rPr lang="en-US" sz="1400" b="1" dirty="0">
                <a:solidFill>
                  <a:srgbClr val="000000"/>
                </a:solidFill>
              </a:rPr>
              <a:t>km/h</a:t>
            </a:r>
          </a:p>
        </p:txBody>
      </p:sp>
      <p:sp>
        <p:nvSpPr>
          <p:cNvPr id="14341" name="Text 273"/>
          <p:cNvSpPr txBox="1">
            <a:spLocks noChangeArrowheads="1"/>
          </p:cNvSpPr>
          <p:nvPr/>
        </p:nvSpPr>
        <p:spPr bwMode="auto">
          <a:xfrm>
            <a:off x="2816225" y="4448175"/>
            <a:ext cx="1844675" cy="722313"/>
          </a:xfrm>
          <a:prstGeom prst="rect">
            <a:avLst/>
          </a:prstGeom>
          <a:solidFill>
            <a:srgbClr val="92D050">
              <a:alpha val="50195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sr-Latn-RS" sz="1400" b="1" dirty="0">
                <a:solidFill>
                  <a:srgbClr val="000000"/>
                </a:solidFill>
              </a:rPr>
              <a:t>Širina </a:t>
            </a:r>
            <a:r>
              <a:rPr lang="sr-Latn-RS" sz="1400" b="1" dirty="0" smtClean="0">
                <a:solidFill>
                  <a:srgbClr val="000000"/>
                </a:solidFill>
              </a:rPr>
              <a:t>redova</a:t>
            </a:r>
            <a:endParaRPr lang="en-US" sz="1400" b="1" dirty="0">
              <a:solidFill>
                <a:srgbClr val="000000"/>
              </a:solidFill>
            </a:endParaRPr>
          </a:p>
          <a:p>
            <a:pPr algn="ctr"/>
            <a:r>
              <a:rPr lang="en-US" sz="1400" b="1" dirty="0" smtClean="0">
                <a:solidFill>
                  <a:srgbClr val="000000"/>
                </a:solidFill>
              </a:rPr>
              <a:t>2,5 </a:t>
            </a:r>
            <a:r>
              <a:rPr lang="en-US" sz="1400" b="1" dirty="0">
                <a:solidFill>
                  <a:srgbClr val="000000"/>
                </a:solidFill>
              </a:rPr>
              <a:t>m</a:t>
            </a:r>
          </a:p>
        </p:txBody>
      </p:sp>
      <p:sp>
        <p:nvSpPr>
          <p:cNvPr id="14342" name="Text 280"/>
          <p:cNvSpPr txBox="1">
            <a:spLocks noChangeArrowheads="1"/>
          </p:cNvSpPr>
          <p:nvPr/>
        </p:nvSpPr>
        <p:spPr bwMode="auto">
          <a:xfrm>
            <a:off x="2359025" y="4598988"/>
            <a:ext cx="357188" cy="63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sz="1400" b="1">
                <a:solidFill>
                  <a:srgbClr val="000000"/>
                </a:solidFill>
              </a:rPr>
              <a:t>X</a:t>
            </a:r>
          </a:p>
        </p:txBody>
      </p:sp>
      <p:sp>
        <p:nvSpPr>
          <p:cNvPr id="14343" name="Text 280"/>
          <p:cNvSpPr txBox="1">
            <a:spLocks noChangeArrowheads="1"/>
          </p:cNvSpPr>
          <p:nvPr/>
        </p:nvSpPr>
        <p:spPr bwMode="auto">
          <a:xfrm>
            <a:off x="4787900" y="4579938"/>
            <a:ext cx="357188" cy="63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sz="1400" b="1">
                <a:solidFill>
                  <a:srgbClr val="000000"/>
                </a:solidFill>
              </a:rPr>
              <a:t>X</a:t>
            </a:r>
          </a:p>
        </p:txBody>
      </p:sp>
      <p:sp>
        <p:nvSpPr>
          <p:cNvPr id="14344" name="Text 273"/>
          <p:cNvSpPr txBox="1">
            <a:spLocks noChangeArrowheads="1"/>
          </p:cNvSpPr>
          <p:nvPr/>
        </p:nvSpPr>
        <p:spPr bwMode="auto">
          <a:xfrm>
            <a:off x="5224463" y="4579938"/>
            <a:ext cx="1990725" cy="590550"/>
          </a:xfrm>
          <a:prstGeom prst="rect">
            <a:avLst/>
          </a:prstGeom>
          <a:solidFill>
            <a:srgbClr val="92D050">
              <a:alpha val="50195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US" sz="1400" b="1" dirty="0">
                <a:solidFill>
                  <a:srgbClr val="000000"/>
                </a:solidFill>
              </a:rPr>
              <a:t>Spray Volume</a:t>
            </a:r>
          </a:p>
          <a:p>
            <a:pPr algn="ctr"/>
            <a:r>
              <a:rPr lang="en-US" sz="1400" b="1" dirty="0" smtClean="0">
                <a:solidFill>
                  <a:srgbClr val="FF0000"/>
                </a:solidFill>
              </a:rPr>
              <a:t>330</a:t>
            </a:r>
            <a:r>
              <a:rPr lang="en-US" sz="1400" b="1" dirty="0" smtClean="0">
                <a:solidFill>
                  <a:srgbClr val="000000"/>
                </a:solidFill>
              </a:rPr>
              <a:t> </a:t>
            </a:r>
            <a:r>
              <a:rPr lang="en-US" sz="1400" b="1" dirty="0">
                <a:solidFill>
                  <a:srgbClr val="000000"/>
                </a:solidFill>
              </a:rPr>
              <a:t>L/ha</a:t>
            </a:r>
          </a:p>
        </p:txBody>
      </p:sp>
      <p:sp>
        <p:nvSpPr>
          <p:cNvPr id="14345" name="Text 280"/>
          <p:cNvSpPr txBox="1">
            <a:spLocks noChangeArrowheads="1"/>
          </p:cNvSpPr>
          <p:nvPr/>
        </p:nvSpPr>
        <p:spPr bwMode="auto">
          <a:xfrm>
            <a:off x="3859213" y="5367338"/>
            <a:ext cx="428625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sz="1400" b="1">
                <a:solidFill>
                  <a:srgbClr val="000000"/>
                </a:solidFill>
              </a:rPr>
              <a:t>X</a:t>
            </a:r>
          </a:p>
        </p:txBody>
      </p:sp>
      <p:sp>
        <p:nvSpPr>
          <p:cNvPr id="14346" name="Text 280"/>
          <p:cNvSpPr txBox="1">
            <a:spLocks noChangeArrowheads="1"/>
          </p:cNvSpPr>
          <p:nvPr/>
        </p:nvSpPr>
        <p:spPr bwMode="auto">
          <a:xfrm>
            <a:off x="7288213" y="4294188"/>
            <a:ext cx="331787" cy="142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sz="1400" b="1">
                <a:solidFill>
                  <a:srgbClr val="000000"/>
                </a:solidFill>
                <a:latin typeface="Times New Roman" pitchFamily="18" charset="0"/>
              </a:rPr>
              <a:t>=</a:t>
            </a:r>
          </a:p>
        </p:txBody>
      </p:sp>
      <p:sp>
        <p:nvSpPr>
          <p:cNvPr id="14347" name="Text 273"/>
          <p:cNvSpPr txBox="1">
            <a:spLocks noChangeArrowheads="1"/>
          </p:cNvSpPr>
          <p:nvPr/>
        </p:nvSpPr>
        <p:spPr bwMode="auto">
          <a:xfrm>
            <a:off x="1739900" y="5367338"/>
            <a:ext cx="1990725" cy="631825"/>
          </a:xfrm>
          <a:prstGeom prst="rect">
            <a:avLst/>
          </a:prstGeom>
          <a:solidFill>
            <a:srgbClr val="92D050">
              <a:alpha val="50195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sr-Latn-RS" sz="1400" b="1">
                <a:solidFill>
                  <a:srgbClr val="000000"/>
                </a:solidFill>
              </a:rPr>
              <a:t>Faktor konverzije</a:t>
            </a:r>
            <a:endParaRPr lang="en-US" sz="1400" b="1">
              <a:solidFill>
                <a:srgbClr val="000000"/>
              </a:solidFill>
            </a:endParaRPr>
          </a:p>
          <a:p>
            <a:pPr algn="ctr"/>
            <a:r>
              <a:rPr lang="en-US" sz="1400" b="1">
                <a:solidFill>
                  <a:srgbClr val="000000"/>
                </a:solidFill>
              </a:rPr>
              <a:t>600</a:t>
            </a:r>
          </a:p>
        </p:txBody>
      </p:sp>
      <p:sp>
        <p:nvSpPr>
          <p:cNvPr id="14348" name="Text 273"/>
          <p:cNvSpPr txBox="1">
            <a:spLocks noChangeArrowheads="1"/>
          </p:cNvSpPr>
          <p:nvPr/>
        </p:nvSpPr>
        <p:spPr bwMode="auto">
          <a:xfrm>
            <a:off x="4394200" y="5367338"/>
            <a:ext cx="1990725" cy="631825"/>
          </a:xfrm>
          <a:prstGeom prst="rect">
            <a:avLst/>
          </a:prstGeom>
          <a:solidFill>
            <a:srgbClr val="92D050">
              <a:alpha val="50195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sr-Latn-RS" sz="1400" b="1" dirty="0">
                <a:solidFill>
                  <a:srgbClr val="000000"/>
                </a:solidFill>
              </a:rPr>
              <a:t>Broj dizni</a:t>
            </a:r>
            <a:endParaRPr lang="en-US" sz="1400" b="1" dirty="0">
              <a:solidFill>
                <a:srgbClr val="000000"/>
              </a:solidFill>
            </a:endParaRPr>
          </a:p>
          <a:p>
            <a:pPr algn="ctr"/>
            <a:r>
              <a:rPr lang="sr-Latn-RS" sz="1400" b="1" dirty="0" smtClean="0">
                <a:solidFill>
                  <a:srgbClr val="000000"/>
                </a:solidFill>
              </a:rPr>
              <a:t>10</a:t>
            </a:r>
            <a:r>
              <a:rPr lang="en-US" sz="1400" b="1" dirty="0" smtClean="0">
                <a:solidFill>
                  <a:srgbClr val="000000"/>
                </a:solidFill>
              </a:rPr>
              <a:t> </a:t>
            </a: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14349" name="Text 280"/>
          <p:cNvSpPr txBox="1">
            <a:spLocks noChangeArrowheads="1"/>
          </p:cNvSpPr>
          <p:nvPr/>
        </p:nvSpPr>
        <p:spPr bwMode="auto">
          <a:xfrm>
            <a:off x="7546975" y="4743450"/>
            <a:ext cx="996950" cy="1069975"/>
          </a:xfrm>
          <a:prstGeom prst="rect">
            <a:avLst/>
          </a:prstGeom>
          <a:solidFill>
            <a:srgbClr val="FFC000">
              <a:alpha val="50195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sz="1400" b="1" dirty="0" smtClean="0">
                <a:solidFill>
                  <a:srgbClr val="FF0000"/>
                </a:solidFill>
              </a:rPr>
              <a:t>0,687</a:t>
            </a:r>
            <a:endParaRPr lang="en-US" sz="1400" b="1" dirty="0">
              <a:solidFill>
                <a:srgbClr val="FF0000"/>
              </a:solidFill>
            </a:endParaRPr>
          </a:p>
          <a:p>
            <a:r>
              <a:rPr lang="en-US" sz="1400" b="1" dirty="0">
                <a:solidFill>
                  <a:srgbClr val="FF0000"/>
                </a:solidFill>
              </a:rPr>
              <a:t>L/min</a:t>
            </a:r>
          </a:p>
          <a:p>
            <a:r>
              <a:rPr lang="sr-Latn-RS" sz="1400" b="1" dirty="0">
                <a:solidFill>
                  <a:srgbClr val="FF0000"/>
                </a:solidFill>
              </a:rPr>
              <a:t>po dizni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14350" name="Line 31"/>
          <p:cNvSpPr>
            <a:spLocks noChangeShapeType="1"/>
          </p:cNvSpPr>
          <p:nvPr/>
        </p:nvSpPr>
        <p:spPr bwMode="auto">
          <a:xfrm>
            <a:off x="573088" y="5281613"/>
            <a:ext cx="6637337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51" name="AutoShape 32"/>
          <p:cNvSpPr>
            <a:spLocks noChangeArrowheads="1"/>
          </p:cNvSpPr>
          <p:nvPr/>
        </p:nvSpPr>
        <p:spPr bwMode="auto">
          <a:xfrm>
            <a:off x="5081588" y="4000500"/>
            <a:ext cx="1825625" cy="428625"/>
          </a:xfrm>
          <a:prstGeom prst="wedgeRoundRectCallout">
            <a:avLst>
              <a:gd name="adj1" fmla="val 2685"/>
              <a:gd name="adj2" fmla="val 91944"/>
              <a:gd name="adj3" fmla="val 16667"/>
            </a:avLst>
          </a:prstGeom>
          <a:solidFill>
            <a:srgbClr val="C0C0C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anchor="ctr" anchorCtr="1"/>
          <a:lstStyle/>
          <a:p>
            <a:pPr algn="ctr" eaLnBrk="0" hangingPunct="0">
              <a:spcAft>
                <a:spcPts val="600"/>
              </a:spcAft>
            </a:pPr>
            <a:r>
              <a:rPr lang="sr-Latn-RS" sz="1400">
                <a:solidFill>
                  <a:srgbClr val="FF3300"/>
                </a:solidFill>
              </a:rPr>
              <a:t>Potrebna količina rastvora</a:t>
            </a:r>
            <a:endParaRPr lang="en-GB" sz="1400">
              <a:solidFill>
                <a:srgbClr val="FF3300"/>
              </a:solidFill>
            </a:endParaRPr>
          </a:p>
        </p:txBody>
      </p:sp>
      <p:sp>
        <p:nvSpPr>
          <p:cNvPr id="14352" name="AutoShape 33"/>
          <p:cNvSpPr>
            <a:spLocks noChangeArrowheads="1"/>
          </p:cNvSpPr>
          <p:nvPr/>
        </p:nvSpPr>
        <p:spPr bwMode="auto">
          <a:xfrm>
            <a:off x="642938" y="4000500"/>
            <a:ext cx="1992312" cy="442913"/>
          </a:xfrm>
          <a:prstGeom prst="wedgeRoundRectCallout">
            <a:avLst>
              <a:gd name="adj1" fmla="val -13310"/>
              <a:gd name="adj2" fmla="val 83773"/>
              <a:gd name="adj3" fmla="val 16667"/>
            </a:avLst>
          </a:prstGeom>
          <a:solidFill>
            <a:srgbClr val="C0C0C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anchor="ctr" anchorCtr="1"/>
          <a:lstStyle/>
          <a:p>
            <a:pPr algn="ctr" eaLnBrk="0" hangingPunct="0">
              <a:spcAft>
                <a:spcPts val="600"/>
              </a:spcAft>
            </a:pPr>
            <a:r>
              <a:rPr lang="sr-Latn-RS" sz="1400">
                <a:solidFill>
                  <a:srgbClr val="FF3300"/>
                </a:solidFill>
              </a:rPr>
              <a:t>Izmereno</a:t>
            </a:r>
            <a:endParaRPr lang="en-GB" sz="1400">
              <a:solidFill>
                <a:srgbClr val="FF3300"/>
              </a:solidFill>
            </a:endParaRPr>
          </a:p>
        </p:txBody>
      </p:sp>
      <p:sp>
        <p:nvSpPr>
          <p:cNvPr id="14353" name="AutoShape 34"/>
          <p:cNvSpPr>
            <a:spLocks noChangeArrowheads="1"/>
          </p:cNvSpPr>
          <p:nvPr/>
        </p:nvSpPr>
        <p:spPr bwMode="auto">
          <a:xfrm>
            <a:off x="2857500" y="4000500"/>
            <a:ext cx="1990725" cy="442913"/>
          </a:xfrm>
          <a:prstGeom prst="wedgeRoundRectCallout">
            <a:avLst>
              <a:gd name="adj1" fmla="val -14486"/>
              <a:gd name="adj2" fmla="val 90620"/>
              <a:gd name="adj3" fmla="val 16667"/>
            </a:avLst>
          </a:prstGeom>
          <a:solidFill>
            <a:srgbClr val="C0C0C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anchor="ctr" anchorCtr="1"/>
          <a:lstStyle/>
          <a:p>
            <a:pPr algn="ctr" eaLnBrk="0" hangingPunct="0">
              <a:spcAft>
                <a:spcPts val="600"/>
              </a:spcAft>
            </a:pPr>
            <a:r>
              <a:rPr lang="sr-Latn-RS" sz="1400">
                <a:solidFill>
                  <a:srgbClr val="0000FF"/>
                </a:solidFill>
              </a:rPr>
              <a:t>Izmereno</a:t>
            </a:r>
            <a:endParaRPr lang="en-GB" sz="1400">
              <a:solidFill>
                <a:srgbClr val="0000FF"/>
              </a:solidFill>
            </a:endParaRPr>
          </a:p>
        </p:txBody>
      </p:sp>
      <p:sp>
        <p:nvSpPr>
          <p:cNvPr id="14354" name="AutoShape 36"/>
          <p:cNvSpPr>
            <a:spLocks noChangeArrowheads="1"/>
          </p:cNvSpPr>
          <p:nvPr/>
        </p:nvSpPr>
        <p:spPr bwMode="auto">
          <a:xfrm>
            <a:off x="4406900" y="6224588"/>
            <a:ext cx="1990725" cy="276225"/>
          </a:xfrm>
          <a:prstGeom prst="wedgeRoundRectCallout">
            <a:avLst>
              <a:gd name="adj1" fmla="val -1227"/>
              <a:gd name="adj2" fmla="val -136306"/>
              <a:gd name="adj3" fmla="val 16667"/>
            </a:avLst>
          </a:prstGeom>
          <a:solidFill>
            <a:srgbClr val="C0C0C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anchor="ctr" anchorCtr="1"/>
          <a:lstStyle/>
          <a:p>
            <a:pPr algn="ctr" eaLnBrk="0" hangingPunct="0">
              <a:spcAft>
                <a:spcPts val="600"/>
              </a:spcAft>
            </a:pPr>
            <a:r>
              <a:rPr lang="sr-Latn-RS" sz="1400">
                <a:solidFill>
                  <a:srgbClr val="0000FF"/>
                </a:solidFill>
              </a:rPr>
              <a:t>Izbrojano</a:t>
            </a:r>
            <a:endParaRPr lang="en-GB" sz="1400">
              <a:solidFill>
                <a:srgbClr val="0000FF"/>
              </a:solidFill>
            </a:endParaRPr>
          </a:p>
        </p:txBody>
      </p:sp>
      <p:sp>
        <p:nvSpPr>
          <p:cNvPr id="14355" name="AutoShape 37"/>
          <p:cNvSpPr>
            <a:spLocks noChangeArrowheads="1"/>
          </p:cNvSpPr>
          <p:nvPr/>
        </p:nvSpPr>
        <p:spPr bwMode="auto">
          <a:xfrm>
            <a:off x="1714500" y="6215063"/>
            <a:ext cx="1992313" cy="285750"/>
          </a:xfrm>
          <a:prstGeom prst="wedgeRoundRectCallout">
            <a:avLst>
              <a:gd name="adj1" fmla="val -1366"/>
              <a:gd name="adj2" fmla="val -116412"/>
              <a:gd name="adj3" fmla="val 16667"/>
            </a:avLst>
          </a:prstGeom>
          <a:solidFill>
            <a:srgbClr val="C0C0C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anchor="ctr" anchorCtr="1"/>
          <a:lstStyle/>
          <a:p>
            <a:pPr algn="ctr" eaLnBrk="0" hangingPunct="0">
              <a:spcAft>
                <a:spcPts val="600"/>
              </a:spcAft>
            </a:pPr>
            <a:r>
              <a:rPr lang="en-GB" sz="1400">
                <a:solidFill>
                  <a:srgbClr val="0000FF"/>
                </a:solidFill>
              </a:rPr>
              <a:t>km/h – L/min</a:t>
            </a:r>
          </a:p>
        </p:txBody>
      </p:sp>
      <p:sp>
        <p:nvSpPr>
          <p:cNvPr id="14356" name="AutoShape 39"/>
          <p:cNvSpPr>
            <a:spLocks noChangeArrowheads="1"/>
          </p:cNvSpPr>
          <p:nvPr/>
        </p:nvSpPr>
        <p:spPr bwMode="auto">
          <a:xfrm>
            <a:off x="6994525" y="4000500"/>
            <a:ext cx="1822450" cy="447675"/>
          </a:xfrm>
          <a:prstGeom prst="wedgeRoundRectCallout">
            <a:avLst>
              <a:gd name="adj1" fmla="val 6083"/>
              <a:gd name="adj2" fmla="val 113111"/>
              <a:gd name="adj3" fmla="val 16667"/>
            </a:avLst>
          </a:prstGeom>
          <a:solidFill>
            <a:srgbClr val="C0C0C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anchor="ctr" anchorCtr="1"/>
          <a:lstStyle/>
          <a:p>
            <a:pPr algn="ctr" eaLnBrk="0" hangingPunct="0">
              <a:spcAft>
                <a:spcPts val="600"/>
              </a:spcAft>
            </a:pPr>
            <a:r>
              <a:rPr lang="sr-Latn-RS" sz="1400">
                <a:solidFill>
                  <a:srgbClr val="FF0000"/>
                </a:solidFill>
              </a:rPr>
              <a:t>Potrebna protok dizne</a:t>
            </a:r>
            <a:endParaRPr lang="en-GB" sz="1400">
              <a:solidFill>
                <a:srgbClr val="FF0000"/>
              </a:solidFill>
            </a:endParaRPr>
          </a:p>
        </p:txBody>
      </p:sp>
      <p:sp>
        <p:nvSpPr>
          <p:cNvPr id="14357" name="Foliennummernplatzhalter 27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34106772-F402-4391-B05B-88F8CA3AD29D}" type="slidenum">
              <a:rPr lang="pt-PT" smtClean="0"/>
              <a:pPr eaLnBrk="1" hangingPunct="1"/>
              <a:t>13</a:t>
            </a:fld>
            <a:endParaRPr lang="pt-PT" smtClean="0"/>
          </a:p>
        </p:txBody>
      </p:sp>
      <p:pic>
        <p:nvPicPr>
          <p:cNvPr id="28" name="Picture 2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049341" y="1884391"/>
            <a:ext cx="4887519" cy="1833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9" name="Gerade Verbindung mit Pfeil 23"/>
          <p:cNvCxnSpPr/>
          <p:nvPr/>
        </p:nvCxnSpPr>
        <p:spPr>
          <a:xfrm rot="10800000" flipV="1">
            <a:off x="5682456" y="2553757"/>
            <a:ext cx="1430338" cy="928687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13"/>
          <p:cNvSpPr>
            <a:spLocks noChangeArrowheads="1"/>
          </p:cNvSpPr>
          <p:nvPr/>
        </p:nvSpPr>
        <p:spPr bwMode="auto">
          <a:xfrm>
            <a:off x="571500" y="1071563"/>
            <a:ext cx="8177213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0" hangingPunct="0"/>
            <a:r>
              <a:rPr lang="en-US" sz="2800" dirty="0" err="1">
                <a:solidFill>
                  <a:schemeClr val="hlink"/>
                </a:solidFill>
              </a:rPr>
              <a:t>Kalibracija</a:t>
            </a:r>
            <a:r>
              <a:rPr lang="en-US" sz="2800" dirty="0">
                <a:solidFill>
                  <a:schemeClr val="hlink"/>
                </a:solidFill>
              </a:rPr>
              <a:t> </a:t>
            </a:r>
            <a:r>
              <a:rPr lang="sr-Latn-RS" sz="2800" dirty="0" smtClean="0">
                <a:solidFill>
                  <a:schemeClr val="hlink"/>
                </a:solidFill>
              </a:rPr>
              <a:t>orošivača </a:t>
            </a:r>
            <a:r>
              <a:rPr lang="en-US" sz="2800" dirty="0" smtClean="0">
                <a:solidFill>
                  <a:schemeClr val="hlink"/>
                </a:solidFill>
              </a:rPr>
              <a:t>u </a:t>
            </a:r>
            <a:r>
              <a:rPr lang="en-US" sz="2800" dirty="0" err="1" smtClean="0">
                <a:solidFill>
                  <a:schemeClr val="hlink"/>
                </a:solidFill>
              </a:rPr>
              <a:t>vinogradarstvu</a:t>
            </a:r>
            <a:endParaRPr lang="en-US" sz="2800" dirty="0">
              <a:solidFill>
                <a:schemeClr val="hlink"/>
              </a:solidFill>
            </a:endParaRPr>
          </a:p>
        </p:txBody>
      </p:sp>
      <p:grpSp>
        <p:nvGrpSpPr>
          <p:cNvPr id="25" name="Group 24"/>
          <p:cNvGrpSpPr>
            <a:grpSpLocks noChangeAspect="1"/>
          </p:cNvGrpSpPr>
          <p:nvPr/>
        </p:nvGrpSpPr>
        <p:grpSpPr>
          <a:xfrm>
            <a:off x="7164288" y="6115665"/>
            <a:ext cx="1960686" cy="762168"/>
            <a:chOff x="7164288" y="6115665"/>
            <a:chExt cx="1960686" cy="762168"/>
          </a:xfrm>
        </p:grpSpPr>
        <p:sp>
          <p:nvSpPr>
            <p:cNvPr id="27" name="Rectangle 26"/>
            <p:cNvSpPr/>
            <p:nvPr/>
          </p:nvSpPr>
          <p:spPr bwMode="auto">
            <a:xfrm>
              <a:off x="7164288" y="6150401"/>
              <a:ext cx="1960686" cy="692696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>
                <a:spcAft>
                  <a:spcPts val="600"/>
                </a:spcAft>
              </a:pPr>
              <a:endParaRPr lang="en-US" sz="1000" smtClean="0">
                <a:solidFill>
                  <a:srgbClr val="626469"/>
                </a:solidFill>
                <a:cs typeface="+mn-cs"/>
              </a:endParaRPr>
            </a:p>
          </p:txBody>
        </p:sp>
        <p:pic>
          <p:nvPicPr>
            <p:cNvPr id="30" name="Picture 4" descr="C:\Users\marinal3\Desktop\logo SECPA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00392" y="6115665"/>
              <a:ext cx="1016223" cy="762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748758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8"/>
          <p:cNvSpPr txBox="1">
            <a:spLocks noChangeArrowheads="1"/>
          </p:cNvSpPr>
          <p:nvPr/>
        </p:nvSpPr>
        <p:spPr bwMode="auto">
          <a:xfrm>
            <a:off x="714375" y="4000500"/>
            <a:ext cx="2301875" cy="523875"/>
          </a:xfrm>
          <a:prstGeom prst="rect">
            <a:avLst/>
          </a:prstGeom>
          <a:solidFill>
            <a:srgbClr val="92D050">
              <a:alpha val="50195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sr-Latn-RS" sz="1400" b="1" dirty="0">
                <a:solidFill>
                  <a:srgbClr val="000000"/>
                </a:solidFill>
              </a:rPr>
              <a:t>Sadašnja brzina traktora</a:t>
            </a:r>
            <a:endParaRPr lang="pt-PT" sz="1400" b="1" dirty="0">
              <a:solidFill>
                <a:srgbClr val="000000"/>
              </a:solidFill>
            </a:endParaRPr>
          </a:p>
          <a:p>
            <a:pPr algn="ctr"/>
            <a:r>
              <a:rPr lang="pt-PT" sz="1400" b="1" dirty="0">
                <a:solidFill>
                  <a:srgbClr val="000000"/>
                </a:solidFill>
              </a:rPr>
              <a:t> </a:t>
            </a:r>
            <a:r>
              <a:rPr lang="sr-Latn-RS" sz="1400" b="1" dirty="0" smtClean="0">
                <a:solidFill>
                  <a:srgbClr val="000000"/>
                </a:solidFill>
              </a:rPr>
              <a:t>5</a:t>
            </a:r>
            <a:r>
              <a:rPr lang="pt-PT" sz="1400" b="1" dirty="0" smtClean="0">
                <a:solidFill>
                  <a:srgbClr val="000000"/>
                </a:solidFill>
              </a:rPr>
              <a:t>.0 </a:t>
            </a:r>
            <a:r>
              <a:rPr lang="pt-PT" sz="1400" b="1" dirty="0">
                <a:solidFill>
                  <a:srgbClr val="000000"/>
                </a:solidFill>
              </a:rPr>
              <a:t>km/h</a:t>
            </a:r>
          </a:p>
        </p:txBody>
      </p:sp>
      <p:sp>
        <p:nvSpPr>
          <p:cNvPr id="15363" name="Text Box 9"/>
          <p:cNvSpPr txBox="1">
            <a:spLocks noChangeArrowheads="1"/>
          </p:cNvSpPr>
          <p:nvPr/>
        </p:nvSpPr>
        <p:spPr bwMode="auto">
          <a:xfrm>
            <a:off x="3071813" y="4071938"/>
            <a:ext cx="4318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pt-PT" sz="1600"/>
              <a:t>X</a:t>
            </a:r>
          </a:p>
        </p:txBody>
      </p:sp>
      <p:sp>
        <p:nvSpPr>
          <p:cNvPr id="15364" name="Text Box 10"/>
          <p:cNvSpPr txBox="1">
            <a:spLocks noChangeArrowheads="1"/>
          </p:cNvSpPr>
          <p:nvPr/>
        </p:nvSpPr>
        <p:spPr bwMode="auto">
          <a:xfrm>
            <a:off x="3429000" y="3500438"/>
            <a:ext cx="2214563" cy="666750"/>
          </a:xfrm>
          <a:prstGeom prst="rect">
            <a:avLst/>
          </a:prstGeom>
          <a:solidFill>
            <a:srgbClr val="92D050">
              <a:alpha val="50195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sr-Latn-RS" sz="1400" b="1" dirty="0">
                <a:solidFill>
                  <a:srgbClr val="000000"/>
                </a:solidFill>
              </a:rPr>
              <a:t>Sadašnja zapremina rastvora </a:t>
            </a:r>
          </a:p>
          <a:p>
            <a:pPr algn="ctr"/>
            <a:r>
              <a:rPr lang="sr-Latn-RS" sz="1400" b="1" dirty="0" smtClean="0">
                <a:solidFill>
                  <a:srgbClr val="000000"/>
                </a:solidFill>
              </a:rPr>
              <a:t>4</a:t>
            </a:r>
            <a:r>
              <a:rPr lang="en-US" sz="1400" b="1" dirty="0" smtClean="0">
                <a:solidFill>
                  <a:srgbClr val="000000"/>
                </a:solidFill>
              </a:rPr>
              <a:t>32</a:t>
            </a:r>
            <a:r>
              <a:rPr lang="pt-PT" sz="1400" b="1" dirty="0" smtClean="0">
                <a:solidFill>
                  <a:srgbClr val="000000"/>
                </a:solidFill>
              </a:rPr>
              <a:t> </a:t>
            </a:r>
            <a:r>
              <a:rPr lang="pt-PT" sz="1400" b="1" dirty="0">
                <a:solidFill>
                  <a:srgbClr val="000000"/>
                </a:solidFill>
              </a:rPr>
              <a:t>L/ha</a:t>
            </a:r>
          </a:p>
        </p:txBody>
      </p:sp>
      <p:sp>
        <p:nvSpPr>
          <p:cNvPr id="15365" name="Line 11"/>
          <p:cNvSpPr>
            <a:spLocks noChangeShapeType="1"/>
          </p:cNvSpPr>
          <p:nvPr/>
        </p:nvSpPr>
        <p:spPr bwMode="auto">
          <a:xfrm>
            <a:off x="3429000" y="4286250"/>
            <a:ext cx="2214563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66" name="Text Box 12"/>
          <p:cNvSpPr txBox="1">
            <a:spLocks noChangeArrowheads="1"/>
          </p:cNvSpPr>
          <p:nvPr/>
        </p:nvSpPr>
        <p:spPr bwMode="auto">
          <a:xfrm>
            <a:off x="3429000" y="4357688"/>
            <a:ext cx="2214563" cy="655637"/>
          </a:xfrm>
          <a:prstGeom prst="rect">
            <a:avLst/>
          </a:prstGeom>
          <a:solidFill>
            <a:srgbClr val="92D050">
              <a:alpha val="50195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sr-Latn-RS" sz="1400" b="1" dirty="0">
                <a:solidFill>
                  <a:srgbClr val="000000"/>
                </a:solidFill>
              </a:rPr>
              <a:t>Potrebna zapremina rastvora</a:t>
            </a:r>
            <a:endParaRPr lang="pt-PT" sz="1400" b="1" dirty="0">
              <a:solidFill>
                <a:srgbClr val="000000"/>
              </a:solidFill>
            </a:endParaRPr>
          </a:p>
          <a:p>
            <a:pPr algn="ctr"/>
            <a:r>
              <a:rPr lang="pt-PT" sz="1400" b="1" dirty="0" smtClean="0">
                <a:solidFill>
                  <a:srgbClr val="000000"/>
                </a:solidFill>
              </a:rPr>
              <a:t>330 </a:t>
            </a:r>
            <a:r>
              <a:rPr lang="pt-PT" sz="1400" b="1" dirty="0">
                <a:solidFill>
                  <a:srgbClr val="000000"/>
                </a:solidFill>
              </a:rPr>
              <a:t>L/ha</a:t>
            </a:r>
          </a:p>
        </p:txBody>
      </p:sp>
      <p:sp>
        <p:nvSpPr>
          <p:cNvPr id="15367" name="Text Box 13"/>
          <p:cNvSpPr txBox="1">
            <a:spLocks noChangeArrowheads="1"/>
          </p:cNvSpPr>
          <p:nvPr/>
        </p:nvSpPr>
        <p:spPr bwMode="auto">
          <a:xfrm>
            <a:off x="5795963" y="4137025"/>
            <a:ext cx="5762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pt-PT" sz="1600"/>
              <a:t>=</a:t>
            </a:r>
          </a:p>
        </p:txBody>
      </p:sp>
      <p:sp>
        <p:nvSpPr>
          <p:cNvPr id="15368" name="Text Box 14"/>
          <p:cNvSpPr txBox="1">
            <a:spLocks noChangeArrowheads="1"/>
          </p:cNvSpPr>
          <p:nvPr/>
        </p:nvSpPr>
        <p:spPr bwMode="auto">
          <a:xfrm>
            <a:off x="6215063" y="4071938"/>
            <a:ext cx="2376487" cy="523875"/>
          </a:xfrm>
          <a:prstGeom prst="rect">
            <a:avLst/>
          </a:prstGeom>
          <a:solidFill>
            <a:srgbClr val="FFC000">
              <a:alpha val="50195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sr-Latn-RS" sz="1400" b="1" dirty="0">
                <a:solidFill>
                  <a:srgbClr val="FF0000"/>
                </a:solidFill>
              </a:rPr>
              <a:t>Nova brzina traktora</a:t>
            </a:r>
            <a:endParaRPr lang="pt-PT" sz="1400" b="1" dirty="0">
              <a:solidFill>
                <a:srgbClr val="FF0000"/>
              </a:solidFill>
            </a:endParaRPr>
          </a:p>
          <a:p>
            <a:pPr algn="ctr"/>
            <a:r>
              <a:rPr lang="pt-PT" sz="1400" b="1" dirty="0">
                <a:solidFill>
                  <a:srgbClr val="FF0000"/>
                </a:solidFill>
              </a:rPr>
              <a:t> </a:t>
            </a:r>
            <a:r>
              <a:rPr lang="pt-PT" sz="1400" b="1" dirty="0" smtClean="0">
                <a:solidFill>
                  <a:srgbClr val="FF0000"/>
                </a:solidFill>
              </a:rPr>
              <a:t>6,5 </a:t>
            </a:r>
            <a:r>
              <a:rPr lang="pt-PT" sz="1400" b="1" dirty="0">
                <a:solidFill>
                  <a:srgbClr val="FF0000"/>
                </a:solidFill>
              </a:rPr>
              <a:t>km/h</a:t>
            </a:r>
          </a:p>
        </p:txBody>
      </p:sp>
      <p:sp>
        <p:nvSpPr>
          <p:cNvPr id="15369" name="Text Box 18"/>
          <p:cNvSpPr txBox="1">
            <a:spLocks noChangeArrowheads="1"/>
          </p:cNvSpPr>
          <p:nvPr/>
        </p:nvSpPr>
        <p:spPr bwMode="auto">
          <a:xfrm>
            <a:off x="987425" y="1500188"/>
            <a:ext cx="73834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RS" sz="2400"/>
              <a:t>Prilagođavanje brzine traktora </a:t>
            </a:r>
            <a:r>
              <a:rPr lang="en-US" sz="2400"/>
              <a:t>(</a:t>
            </a:r>
            <a:r>
              <a:rPr lang="sr-Latn-RS" sz="2400"/>
              <a:t>srednje podešavanje</a:t>
            </a:r>
            <a:r>
              <a:rPr lang="en-US" sz="2400"/>
              <a:t>)</a:t>
            </a:r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C0C295-7BD5-420F-8307-09DDC8210E7A}" type="slidenum">
              <a:rPr lang="pt-PT"/>
              <a:pPr>
                <a:defRPr/>
              </a:pPr>
              <a:t>14</a:t>
            </a:fld>
            <a:endParaRPr lang="pt-PT" dirty="0"/>
          </a:p>
        </p:txBody>
      </p:sp>
      <p:sp>
        <p:nvSpPr>
          <p:cNvPr id="15" name="Rectangle 13"/>
          <p:cNvSpPr>
            <a:spLocks noChangeArrowheads="1"/>
          </p:cNvSpPr>
          <p:nvPr/>
        </p:nvSpPr>
        <p:spPr bwMode="auto">
          <a:xfrm>
            <a:off x="571500" y="1071563"/>
            <a:ext cx="8177213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0" hangingPunct="0"/>
            <a:r>
              <a:rPr lang="en-US" sz="2800" dirty="0" err="1">
                <a:solidFill>
                  <a:schemeClr val="hlink"/>
                </a:solidFill>
              </a:rPr>
              <a:t>Kalibracija</a:t>
            </a:r>
            <a:r>
              <a:rPr lang="en-US" sz="2800" dirty="0">
                <a:solidFill>
                  <a:schemeClr val="hlink"/>
                </a:solidFill>
              </a:rPr>
              <a:t> </a:t>
            </a:r>
            <a:r>
              <a:rPr lang="sr-Latn-RS" sz="2800" dirty="0" smtClean="0">
                <a:solidFill>
                  <a:schemeClr val="hlink"/>
                </a:solidFill>
              </a:rPr>
              <a:t>orošivača </a:t>
            </a:r>
            <a:r>
              <a:rPr lang="en-US" sz="2800" dirty="0" smtClean="0">
                <a:solidFill>
                  <a:schemeClr val="hlink"/>
                </a:solidFill>
              </a:rPr>
              <a:t>u </a:t>
            </a:r>
            <a:r>
              <a:rPr lang="en-US" sz="2800" dirty="0" err="1" smtClean="0">
                <a:solidFill>
                  <a:schemeClr val="hlink"/>
                </a:solidFill>
              </a:rPr>
              <a:t>vinogradarstvu</a:t>
            </a:r>
            <a:endParaRPr lang="en-US" sz="2800" dirty="0">
              <a:solidFill>
                <a:schemeClr val="hlink"/>
              </a:solidFill>
            </a:endParaRPr>
          </a:p>
        </p:txBody>
      </p:sp>
      <p:sp>
        <p:nvSpPr>
          <p:cNvPr id="14" name="Textfeld 13"/>
          <p:cNvSpPr txBox="1">
            <a:spLocks noChangeArrowheads="1"/>
          </p:cNvSpPr>
          <p:nvPr/>
        </p:nvSpPr>
        <p:spPr bwMode="auto">
          <a:xfrm>
            <a:off x="987425" y="2357438"/>
            <a:ext cx="7383463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sr-Latn-RS" dirty="0"/>
              <a:t>Sa manjom brzinom traktora povećava se količina rastvora koji se primenjuje, dok se pri povećanju ove brzine količina tečnosti smanjuje</a:t>
            </a:r>
            <a:r>
              <a:rPr lang="sr-Latn-RS" dirty="0" smtClean="0"/>
              <a:t>. Rastojanje između redova je isto.</a:t>
            </a:r>
            <a:endParaRPr lang="en-GB" dirty="0"/>
          </a:p>
        </p:txBody>
      </p:sp>
      <p:grpSp>
        <p:nvGrpSpPr>
          <p:cNvPr id="16" name="Group 15"/>
          <p:cNvGrpSpPr>
            <a:grpSpLocks noChangeAspect="1"/>
          </p:cNvGrpSpPr>
          <p:nvPr/>
        </p:nvGrpSpPr>
        <p:grpSpPr>
          <a:xfrm>
            <a:off x="7164288" y="6115665"/>
            <a:ext cx="1960686" cy="762168"/>
            <a:chOff x="7164288" y="6115665"/>
            <a:chExt cx="1960686" cy="762168"/>
          </a:xfrm>
        </p:grpSpPr>
        <p:sp>
          <p:nvSpPr>
            <p:cNvPr id="17" name="Rectangle 16"/>
            <p:cNvSpPr/>
            <p:nvPr/>
          </p:nvSpPr>
          <p:spPr bwMode="auto">
            <a:xfrm>
              <a:off x="7164288" y="6150401"/>
              <a:ext cx="1960686" cy="692696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>
                <a:spcAft>
                  <a:spcPts val="600"/>
                </a:spcAft>
              </a:pPr>
              <a:endParaRPr lang="en-US" sz="1000" smtClean="0">
                <a:solidFill>
                  <a:srgbClr val="626469"/>
                </a:solidFill>
                <a:cs typeface="+mn-cs"/>
              </a:endParaRPr>
            </a:p>
          </p:txBody>
        </p:sp>
        <p:pic>
          <p:nvPicPr>
            <p:cNvPr id="18" name="Picture 4" descr="C:\Users\marinal3\Desktop\logo SECPA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00392" y="6115665"/>
              <a:ext cx="1016223" cy="762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023135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12"/>
          <p:cNvSpPr txBox="1">
            <a:spLocks noChangeArrowheads="1"/>
          </p:cNvSpPr>
          <p:nvPr/>
        </p:nvSpPr>
        <p:spPr bwMode="auto">
          <a:xfrm>
            <a:off x="1071563" y="1500188"/>
            <a:ext cx="73167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sr-Latn-RS" sz="2400"/>
              <a:t>Prolagođavanje radnog pritiska </a:t>
            </a:r>
            <a:r>
              <a:rPr lang="en-US" sz="2400"/>
              <a:t>(</a:t>
            </a:r>
            <a:r>
              <a:rPr lang="sr-Latn-RS" sz="2400"/>
              <a:t>malo podešavanje</a:t>
            </a:r>
            <a:r>
              <a:rPr lang="en-US" sz="2400"/>
              <a:t>)</a:t>
            </a:r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C81105-3C42-4525-98CF-6F9598CB02EE}" type="slidenum">
              <a:rPr lang="pt-PT"/>
              <a:pPr>
                <a:defRPr/>
              </a:pPr>
              <a:t>15</a:t>
            </a:fld>
            <a:endParaRPr lang="pt-PT" dirty="0"/>
          </a:p>
        </p:txBody>
      </p:sp>
      <p:sp>
        <p:nvSpPr>
          <p:cNvPr id="16388" name="Textfeld 10"/>
          <p:cNvSpPr txBox="1">
            <a:spLocks noChangeArrowheads="1"/>
          </p:cNvSpPr>
          <p:nvPr/>
        </p:nvSpPr>
        <p:spPr bwMode="auto">
          <a:xfrm>
            <a:off x="1500188" y="5236119"/>
            <a:ext cx="1643062" cy="523875"/>
          </a:xfrm>
          <a:prstGeom prst="rect">
            <a:avLst/>
          </a:prstGeom>
          <a:solidFill>
            <a:srgbClr val="92D050">
              <a:alpha val="50195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sr-Latn-RS" sz="1400" b="1" dirty="0">
                <a:solidFill>
                  <a:srgbClr val="000000"/>
                </a:solidFill>
              </a:rPr>
              <a:t>Sadašnji pritisak</a:t>
            </a:r>
          </a:p>
          <a:p>
            <a:pPr algn="ctr"/>
            <a:r>
              <a:rPr lang="en-GB" sz="1400" b="1" dirty="0" smtClean="0">
                <a:solidFill>
                  <a:srgbClr val="000000"/>
                </a:solidFill>
              </a:rPr>
              <a:t>10 </a:t>
            </a:r>
            <a:r>
              <a:rPr lang="en-GB" sz="1400" b="1" dirty="0">
                <a:solidFill>
                  <a:srgbClr val="000000"/>
                </a:solidFill>
              </a:rPr>
              <a:t>bar</a:t>
            </a:r>
          </a:p>
        </p:txBody>
      </p:sp>
      <p:sp>
        <p:nvSpPr>
          <p:cNvPr id="16389" name="Textfeld 11"/>
          <p:cNvSpPr txBox="1">
            <a:spLocks noChangeArrowheads="1"/>
          </p:cNvSpPr>
          <p:nvPr/>
        </p:nvSpPr>
        <p:spPr bwMode="auto">
          <a:xfrm>
            <a:off x="3214688" y="5307557"/>
            <a:ext cx="2857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/>
              <a:t>x</a:t>
            </a:r>
          </a:p>
        </p:txBody>
      </p:sp>
      <p:sp>
        <p:nvSpPr>
          <p:cNvPr id="16390" name="Textfeld 12"/>
          <p:cNvSpPr txBox="1">
            <a:spLocks noChangeArrowheads="1"/>
          </p:cNvSpPr>
          <p:nvPr/>
        </p:nvSpPr>
        <p:spPr bwMode="auto">
          <a:xfrm>
            <a:off x="3857625" y="4521744"/>
            <a:ext cx="2286000" cy="809625"/>
          </a:xfrm>
          <a:prstGeom prst="rect">
            <a:avLst/>
          </a:prstGeom>
          <a:solidFill>
            <a:srgbClr val="92D050">
              <a:alpha val="50195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sr-Latn-RS" sz="1400" b="1" dirty="0">
                <a:solidFill>
                  <a:srgbClr val="000000"/>
                </a:solidFill>
              </a:rPr>
              <a:t>Potrebna zapremina rastvora</a:t>
            </a:r>
            <a:endParaRPr lang="en-GB" sz="1400" b="1" dirty="0">
              <a:solidFill>
                <a:srgbClr val="000000"/>
              </a:solidFill>
            </a:endParaRPr>
          </a:p>
          <a:p>
            <a:pPr algn="ctr"/>
            <a:r>
              <a:rPr lang="en-US" sz="1400" b="1" dirty="0" smtClean="0">
                <a:solidFill>
                  <a:srgbClr val="000000"/>
                </a:solidFill>
              </a:rPr>
              <a:t>4</a:t>
            </a:r>
            <a:r>
              <a:rPr lang="sr-Latn-RS" sz="1400" b="1" dirty="0" smtClean="0">
                <a:solidFill>
                  <a:srgbClr val="000000"/>
                </a:solidFill>
              </a:rPr>
              <a:t>0</a:t>
            </a:r>
            <a:r>
              <a:rPr lang="en-GB" sz="1400" b="1" dirty="0" smtClean="0">
                <a:solidFill>
                  <a:srgbClr val="000000"/>
                </a:solidFill>
              </a:rPr>
              <a:t>0 </a:t>
            </a:r>
            <a:r>
              <a:rPr lang="en-GB" sz="1400" b="1" dirty="0">
                <a:solidFill>
                  <a:srgbClr val="000000"/>
                </a:solidFill>
              </a:rPr>
              <a:t>L/ha</a:t>
            </a:r>
          </a:p>
        </p:txBody>
      </p:sp>
      <p:sp>
        <p:nvSpPr>
          <p:cNvPr id="16391" name="Textfeld 13"/>
          <p:cNvSpPr txBox="1">
            <a:spLocks noChangeArrowheads="1"/>
          </p:cNvSpPr>
          <p:nvPr/>
        </p:nvSpPr>
        <p:spPr bwMode="auto">
          <a:xfrm>
            <a:off x="3857625" y="5521869"/>
            <a:ext cx="2286000" cy="874713"/>
          </a:xfrm>
          <a:prstGeom prst="rect">
            <a:avLst/>
          </a:prstGeom>
          <a:solidFill>
            <a:srgbClr val="92D050">
              <a:alpha val="50195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sr-Latn-RS" sz="1400" b="1" dirty="0">
                <a:solidFill>
                  <a:srgbClr val="000000"/>
                </a:solidFill>
              </a:rPr>
              <a:t>Sadašnja zapremina rastvora</a:t>
            </a:r>
            <a:endParaRPr lang="en-GB" sz="1400" b="1" dirty="0">
              <a:solidFill>
                <a:srgbClr val="000000"/>
              </a:solidFill>
            </a:endParaRPr>
          </a:p>
          <a:p>
            <a:pPr algn="ctr"/>
            <a:r>
              <a:rPr lang="en-GB" sz="1400" b="1" dirty="0">
                <a:solidFill>
                  <a:srgbClr val="000000"/>
                </a:solidFill>
              </a:rPr>
              <a:t> </a:t>
            </a:r>
            <a:r>
              <a:rPr lang="sr-Latn-RS" sz="1400" b="1" dirty="0" smtClean="0">
                <a:solidFill>
                  <a:srgbClr val="000000"/>
                </a:solidFill>
              </a:rPr>
              <a:t>4</a:t>
            </a:r>
            <a:r>
              <a:rPr lang="en-US" sz="1400" b="1" dirty="0" smtClean="0">
                <a:solidFill>
                  <a:srgbClr val="000000"/>
                </a:solidFill>
              </a:rPr>
              <a:t>32</a:t>
            </a:r>
            <a:r>
              <a:rPr lang="en-GB" sz="1400" b="1" dirty="0" smtClean="0">
                <a:solidFill>
                  <a:srgbClr val="000000"/>
                </a:solidFill>
              </a:rPr>
              <a:t> </a:t>
            </a:r>
            <a:r>
              <a:rPr lang="en-GB" sz="1400" b="1" dirty="0">
                <a:solidFill>
                  <a:srgbClr val="000000"/>
                </a:solidFill>
              </a:rPr>
              <a:t>L/ha</a:t>
            </a:r>
          </a:p>
        </p:txBody>
      </p:sp>
      <p:sp>
        <p:nvSpPr>
          <p:cNvPr id="16392" name="Textfeld 14"/>
          <p:cNvSpPr txBox="1">
            <a:spLocks noChangeArrowheads="1"/>
          </p:cNvSpPr>
          <p:nvPr/>
        </p:nvSpPr>
        <p:spPr bwMode="auto">
          <a:xfrm>
            <a:off x="6929438" y="5164682"/>
            <a:ext cx="1714500" cy="523875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sr-Latn-RS" sz="1400" b="1" dirty="0">
                <a:solidFill>
                  <a:srgbClr val="FF0000"/>
                </a:solidFill>
              </a:rPr>
              <a:t>Novi pritisak</a:t>
            </a:r>
            <a:endParaRPr lang="en-GB" sz="1400" b="1" dirty="0">
              <a:solidFill>
                <a:srgbClr val="FF0000"/>
              </a:solidFill>
            </a:endParaRPr>
          </a:p>
          <a:p>
            <a:pPr algn="ctr" eaLnBrk="1" hangingPunct="1"/>
            <a:r>
              <a:rPr lang="en-US" sz="1400" b="1" dirty="0" smtClean="0">
                <a:solidFill>
                  <a:srgbClr val="FF0000"/>
                </a:solidFill>
              </a:rPr>
              <a:t>8</a:t>
            </a:r>
            <a:r>
              <a:rPr lang="sr-Latn-RS" sz="1400" b="1" dirty="0" smtClean="0">
                <a:solidFill>
                  <a:srgbClr val="FF0000"/>
                </a:solidFill>
              </a:rPr>
              <a:t>,5</a:t>
            </a:r>
            <a:r>
              <a:rPr lang="en-GB" sz="1400" b="1" dirty="0" smtClean="0">
                <a:solidFill>
                  <a:srgbClr val="FF0000"/>
                </a:solidFill>
              </a:rPr>
              <a:t> </a:t>
            </a:r>
            <a:r>
              <a:rPr lang="en-GB" sz="1400" b="1" dirty="0">
                <a:solidFill>
                  <a:srgbClr val="FF0000"/>
                </a:solidFill>
              </a:rPr>
              <a:t>bar</a:t>
            </a:r>
          </a:p>
        </p:txBody>
      </p:sp>
      <p:sp>
        <p:nvSpPr>
          <p:cNvPr id="16393" name="Textfeld 15"/>
          <p:cNvSpPr txBox="1">
            <a:spLocks noChangeArrowheads="1"/>
          </p:cNvSpPr>
          <p:nvPr/>
        </p:nvSpPr>
        <p:spPr bwMode="auto">
          <a:xfrm>
            <a:off x="6500813" y="5307557"/>
            <a:ext cx="2143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/>
              <a:t>=</a:t>
            </a:r>
          </a:p>
        </p:txBody>
      </p:sp>
      <p:cxnSp>
        <p:nvCxnSpPr>
          <p:cNvPr id="18" name="Gerade Verbindung 17"/>
          <p:cNvCxnSpPr/>
          <p:nvPr/>
        </p:nvCxnSpPr>
        <p:spPr>
          <a:xfrm>
            <a:off x="3857625" y="5450432"/>
            <a:ext cx="2286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Eckige Klammer links/rechts 19"/>
          <p:cNvSpPr/>
          <p:nvPr/>
        </p:nvSpPr>
        <p:spPr>
          <a:xfrm>
            <a:off x="3571875" y="4521744"/>
            <a:ext cx="2786063" cy="2000250"/>
          </a:xfrm>
          <a:prstGeom prst="bracketPair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6396" name="Textfeld 20"/>
          <p:cNvSpPr txBox="1">
            <a:spLocks noChangeArrowheads="1"/>
          </p:cNvSpPr>
          <p:nvPr/>
        </p:nvSpPr>
        <p:spPr bwMode="auto">
          <a:xfrm>
            <a:off x="6315076" y="4321719"/>
            <a:ext cx="4286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2000" b="1" dirty="0"/>
              <a:t>2</a:t>
            </a:r>
          </a:p>
        </p:txBody>
      </p:sp>
      <p:sp>
        <p:nvSpPr>
          <p:cNvPr id="16397" name="Textfeld 18"/>
          <p:cNvSpPr txBox="1">
            <a:spLocks noChangeArrowheads="1"/>
          </p:cNvSpPr>
          <p:nvPr/>
        </p:nvSpPr>
        <p:spPr bwMode="auto">
          <a:xfrm>
            <a:off x="107504" y="2096852"/>
            <a:ext cx="8928991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sr-Latn-RS" dirty="0"/>
              <a:t>Uvek koristiti optimalan pritisak prema tipu dizne (pogledati u katalog proizvođača dizne). Promena pritiska može dovesti do promene veličine kap i prouzrokovati zanošenje kapi (ako je povećan pritisak i one su manje) ili spiranje sa lista (ako je smanjen pritisak i obe su veće).</a:t>
            </a:r>
            <a:endParaRPr lang="en-GB" dirty="0"/>
          </a:p>
        </p:txBody>
      </p:sp>
      <p:sp>
        <p:nvSpPr>
          <p:cNvPr id="17" name="Rectangle 13"/>
          <p:cNvSpPr>
            <a:spLocks noChangeArrowheads="1"/>
          </p:cNvSpPr>
          <p:nvPr/>
        </p:nvSpPr>
        <p:spPr bwMode="auto">
          <a:xfrm>
            <a:off x="571500" y="1071563"/>
            <a:ext cx="8177213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0" hangingPunct="0"/>
            <a:r>
              <a:rPr lang="en-US" sz="2800" dirty="0" err="1">
                <a:solidFill>
                  <a:schemeClr val="hlink"/>
                </a:solidFill>
              </a:rPr>
              <a:t>Kalibracija</a:t>
            </a:r>
            <a:r>
              <a:rPr lang="en-US" sz="2800" dirty="0">
                <a:solidFill>
                  <a:schemeClr val="hlink"/>
                </a:solidFill>
              </a:rPr>
              <a:t> </a:t>
            </a:r>
            <a:r>
              <a:rPr lang="sr-Latn-RS" sz="2800" dirty="0" smtClean="0">
                <a:solidFill>
                  <a:schemeClr val="hlink"/>
                </a:solidFill>
              </a:rPr>
              <a:t>orošivača </a:t>
            </a:r>
            <a:r>
              <a:rPr lang="en-US" sz="2800" dirty="0" smtClean="0">
                <a:solidFill>
                  <a:schemeClr val="hlink"/>
                </a:solidFill>
              </a:rPr>
              <a:t>u </a:t>
            </a:r>
            <a:r>
              <a:rPr lang="en-US" sz="2800" dirty="0" err="1" smtClean="0">
                <a:solidFill>
                  <a:schemeClr val="hlink"/>
                </a:solidFill>
              </a:rPr>
              <a:t>vinogradarstvu</a:t>
            </a:r>
            <a:endParaRPr lang="en-US" sz="2800" dirty="0">
              <a:solidFill>
                <a:schemeClr val="hlink"/>
              </a:solidFill>
            </a:endParaRPr>
          </a:p>
        </p:txBody>
      </p:sp>
      <p:sp>
        <p:nvSpPr>
          <p:cNvPr id="16" name="Textfeld 18"/>
          <p:cNvSpPr txBox="1">
            <a:spLocks noChangeArrowheads="1"/>
          </p:cNvSpPr>
          <p:nvPr/>
        </p:nvSpPr>
        <p:spPr bwMode="auto">
          <a:xfrm>
            <a:off x="942460" y="3291431"/>
            <a:ext cx="7701478" cy="1000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sr-Latn-RS" b="1" dirty="0" smtClean="0"/>
              <a:t>Optimalni opseg pritiska</a:t>
            </a:r>
            <a:endParaRPr lang="en-GB" b="1" dirty="0"/>
          </a:p>
          <a:p>
            <a:r>
              <a:rPr lang="sr-Latn-RS" dirty="0" smtClean="0"/>
              <a:t>Standardne T dizne (lepezaste, ravne i konusne dizne</a:t>
            </a:r>
            <a:r>
              <a:rPr lang="en-GB" dirty="0" smtClean="0"/>
              <a:t>: </a:t>
            </a:r>
            <a:r>
              <a:rPr lang="en-GB" dirty="0"/>
              <a:t>5-10 bar </a:t>
            </a:r>
            <a:endParaRPr lang="en-GB" baseline="30000" dirty="0" smtClean="0"/>
          </a:p>
          <a:p>
            <a:r>
              <a:rPr lang="sr-Latn-RS" dirty="0" smtClean="0"/>
              <a:t>Hidro-pneumatske</a:t>
            </a:r>
            <a:r>
              <a:rPr lang="en-GB" dirty="0" smtClean="0"/>
              <a:t> </a:t>
            </a:r>
            <a:r>
              <a:rPr lang="sr-Latn-RS" dirty="0" smtClean="0"/>
              <a:t>dizne </a:t>
            </a:r>
            <a:r>
              <a:rPr lang="en-GB" dirty="0" smtClean="0"/>
              <a:t>(Anti-drift, ID </a:t>
            </a:r>
            <a:r>
              <a:rPr lang="sr-Latn-RS" dirty="0" smtClean="0"/>
              <a:t>dizne</a:t>
            </a:r>
            <a:r>
              <a:rPr lang="en-GB" dirty="0" smtClean="0"/>
              <a:t>: 10-14 bar </a:t>
            </a:r>
            <a:endParaRPr lang="en-GB" dirty="0"/>
          </a:p>
        </p:txBody>
      </p:sp>
      <p:grpSp>
        <p:nvGrpSpPr>
          <p:cNvPr id="19" name="Group 18"/>
          <p:cNvGrpSpPr>
            <a:grpSpLocks noChangeAspect="1"/>
          </p:cNvGrpSpPr>
          <p:nvPr/>
        </p:nvGrpSpPr>
        <p:grpSpPr>
          <a:xfrm>
            <a:off x="7164288" y="6115665"/>
            <a:ext cx="1960686" cy="762168"/>
            <a:chOff x="7164288" y="6115665"/>
            <a:chExt cx="1960686" cy="762168"/>
          </a:xfrm>
        </p:grpSpPr>
        <p:sp>
          <p:nvSpPr>
            <p:cNvPr id="21" name="Rectangle 20"/>
            <p:cNvSpPr/>
            <p:nvPr/>
          </p:nvSpPr>
          <p:spPr bwMode="auto">
            <a:xfrm>
              <a:off x="7164288" y="6150401"/>
              <a:ext cx="1960686" cy="692696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>
                <a:spcAft>
                  <a:spcPts val="600"/>
                </a:spcAft>
              </a:pPr>
              <a:endParaRPr lang="en-US" sz="1000" smtClean="0">
                <a:solidFill>
                  <a:srgbClr val="626469"/>
                </a:solidFill>
                <a:cs typeface="+mn-cs"/>
              </a:endParaRPr>
            </a:p>
          </p:txBody>
        </p:sp>
        <p:pic>
          <p:nvPicPr>
            <p:cNvPr id="22" name="Picture 4" descr="C:\Users\marinal3\Desktop\logo SECPA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00392" y="6115665"/>
              <a:ext cx="1016223" cy="762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1647256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7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565928" y="1924037"/>
            <a:ext cx="9906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AutoShape 9"/>
          <p:cNvSpPr>
            <a:spLocks/>
          </p:cNvSpPr>
          <p:nvPr/>
        </p:nvSpPr>
        <p:spPr bwMode="auto">
          <a:xfrm>
            <a:off x="3429000" y="2838450"/>
            <a:ext cx="1638300" cy="550863"/>
          </a:xfrm>
          <a:prstGeom prst="borderCallout1">
            <a:avLst>
              <a:gd name="adj1" fmla="val 20750"/>
              <a:gd name="adj2" fmla="val 105074"/>
              <a:gd name="adj3" fmla="val 136023"/>
              <a:gd name="adj4" fmla="val 124843"/>
            </a:avLst>
          </a:prstGeom>
          <a:solidFill>
            <a:srgbClr val="5DFB25">
              <a:alpha val="74901"/>
            </a:srgbClr>
          </a:solidFill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</p:spPr>
        <p:txBody>
          <a:bodyPr lIns="10800" tIns="10800" rIns="10800" bIns="10800" anchor="ctr" anchorCtr="1"/>
          <a:lstStyle/>
          <a:p>
            <a:pPr eaLnBrk="0" hangingPunct="0"/>
            <a:r>
              <a:rPr lang="sr-Latn-RS" sz="1400" dirty="0" smtClean="0">
                <a:solidFill>
                  <a:srgbClr val="000000"/>
                </a:solidFill>
              </a:rPr>
              <a:t>Iznad ćokoza</a:t>
            </a:r>
            <a:r>
              <a:rPr lang="en-GB" sz="1400" dirty="0" smtClean="0">
                <a:solidFill>
                  <a:srgbClr val="000000"/>
                </a:solidFill>
              </a:rPr>
              <a:t>: </a:t>
            </a:r>
            <a:r>
              <a:rPr lang="sr-Latn-RS" sz="1400" dirty="0" smtClean="0">
                <a:solidFill>
                  <a:srgbClr val="000000"/>
                </a:solidFill>
              </a:rPr>
              <a:t>bez struje vazduha</a:t>
            </a: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18437" name="Text Box 11"/>
          <p:cNvSpPr txBox="1">
            <a:spLocks noChangeArrowheads="1"/>
          </p:cNvSpPr>
          <p:nvPr/>
        </p:nvSpPr>
        <p:spPr bwMode="auto">
          <a:xfrm>
            <a:off x="0" y="2122368"/>
            <a:ext cx="3416263" cy="47705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marL="431800" indent="-342900" eaLnBrk="0" hangingPunct="0">
              <a:spcAft>
                <a:spcPts val="600"/>
              </a:spcAft>
              <a:buFont typeface="Calibri" pitchFamily="34" charset="0"/>
              <a:buAutoNum type="arabicParenR"/>
              <a:tabLst>
                <a:tab pos="355600" algn="l"/>
              </a:tabLst>
            </a:pPr>
            <a:r>
              <a:rPr lang="sr-Latn-RS" sz="1400" dirty="0" smtClean="0">
                <a:solidFill>
                  <a:srgbClr val="000000"/>
                </a:solidFill>
              </a:rPr>
              <a:t>Pripremiti dva stubića</a:t>
            </a:r>
            <a:r>
              <a:rPr lang="en-GB" sz="1400" dirty="0" smtClean="0">
                <a:solidFill>
                  <a:srgbClr val="000000"/>
                </a:solidFill>
              </a:rPr>
              <a:t>, </a:t>
            </a:r>
            <a:r>
              <a:rPr lang="sr-Latn-RS" sz="1400" dirty="0" smtClean="0">
                <a:solidFill>
                  <a:srgbClr val="000000"/>
                </a:solidFill>
              </a:rPr>
              <a:t>dužine najmanje 50 cm iznad visine čokota.</a:t>
            </a:r>
            <a:endParaRPr lang="en-GB" sz="1400" dirty="0">
              <a:solidFill>
                <a:srgbClr val="000000"/>
              </a:solidFill>
            </a:endParaRPr>
          </a:p>
          <a:p>
            <a:pPr marL="431800" indent="-342900" eaLnBrk="0" hangingPunct="0">
              <a:buFont typeface="Calibri" pitchFamily="34" charset="0"/>
              <a:buAutoNum type="arabicParenR"/>
              <a:tabLst>
                <a:tab pos="355600" algn="l"/>
              </a:tabLst>
            </a:pPr>
            <a:r>
              <a:rPr lang="sr-Latn-RS" sz="1400" dirty="0" smtClean="0">
                <a:solidFill>
                  <a:srgbClr val="000000"/>
                </a:solidFill>
              </a:rPr>
              <a:t>Postaviti stubiće sa obe stgrane reda i postaviti traku za označavanje na četiri nivoa</a:t>
            </a:r>
            <a:r>
              <a:rPr lang="en-GB" sz="1400" dirty="0" smtClean="0">
                <a:solidFill>
                  <a:srgbClr val="000000"/>
                </a:solidFill>
              </a:rPr>
              <a:t>:</a:t>
            </a:r>
            <a:endParaRPr lang="en-GB" sz="1400" dirty="0">
              <a:solidFill>
                <a:srgbClr val="000000"/>
              </a:solidFill>
            </a:endParaRPr>
          </a:p>
          <a:p>
            <a:pPr marL="889000" lvl="1" indent="-342900" eaLnBrk="0" hangingPunct="0">
              <a:buFont typeface="Calibri" pitchFamily="34" charset="0"/>
              <a:buAutoNum type="alphaLcParenR"/>
              <a:tabLst>
                <a:tab pos="355600" algn="l"/>
              </a:tabLst>
            </a:pPr>
            <a:r>
              <a:rPr lang="en-GB" sz="1400" dirty="0">
                <a:solidFill>
                  <a:srgbClr val="000000"/>
                </a:solidFill>
              </a:rPr>
              <a:t>50 cm </a:t>
            </a:r>
            <a:r>
              <a:rPr lang="sr-Latn-RS" sz="1400" dirty="0" smtClean="0">
                <a:solidFill>
                  <a:srgbClr val="000000"/>
                </a:solidFill>
              </a:rPr>
              <a:t>iznad čokota</a:t>
            </a:r>
            <a:endParaRPr lang="en-GB" sz="1400" dirty="0">
              <a:solidFill>
                <a:srgbClr val="000000"/>
              </a:solidFill>
            </a:endParaRPr>
          </a:p>
          <a:p>
            <a:pPr marL="889000" lvl="1" indent="-342900" eaLnBrk="0" hangingPunct="0">
              <a:buFont typeface="Calibri" pitchFamily="34" charset="0"/>
              <a:buAutoNum type="alphaLcParenR"/>
              <a:tabLst>
                <a:tab pos="355600" algn="l"/>
              </a:tabLst>
            </a:pPr>
            <a:r>
              <a:rPr lang="sr-Latn-RS" sz="1400" dirty="0" smtClean="0">
                <a:solidFill>
                  <a:srgbClr val="000000"/>
                </a:solidFill>
              </a:rPr>
              <a:t>Na vrhu </a:t>
            </a:r>
            <a:r>
              <a:rPr lang="sr-Latn-RS" sz="1400" dirty="0">
                <a:solidFill>
                  <a:srgbClr val="000000"/>
                </a:solidFill>
              </a:rPr>
              <a:t>čokota</a:t>
            </a:r>
            <a:endParaRPr lang="en-GB" sz="1400" dirty="0">
              <a:solidFill>
                <a:srgbClr val="000000"/>
              </a:solidFill>
            </a:endParaRPr>
          </a:p>
          <a:p>
            <a:pPr marL="889000" lvl="1" indent="-342900" eaLnBrk="0" hangingPunct="0">
              <a:buFont typeface="Calibri" pitchFamily="34" charset="0"/>
              <a:buAutoNum type="alphaLcParenR"/>
              <a:tabLst>
                <a:tab pos="355600" algn="l"/>
              </a:tabLst>
            </a:pPr>
            <a:r>
              <a:rPr lang="sr-Latn-RS" sz="1400" dirty="0" smtClean="0">
                <a:solidFill>
                  <a:srgbClr val="000000"/>
                </a:solidFill>
              </a:rPr>
              <a:t>Na dnu </a:t>
            </a:r>
            <a:r>
              <a:rPr lang="sr-Latn-RS" sz="1400" dirty="0">
                <a:solidFill>
                  <a:srgbClr val="000000"/>
                </a:solidFill>
              </a:rPr>
              <a:t>čokota</a:t>
            </a:r>
            <a:endParaRPr lang="en-GB" sz="1400" dirty="0">
              <a:solidFill>
                <a:srgbClr val="000000"/>
              </a:solidFill>
            </a:endParaRPr>
          </a:p>
          <a:p>
            <a:pPr marL="889000" lvl="1" indent="-342900" eaLnBrk="0" hangingPunct="0">
              <a:buFont typeface="Calibri" pitchFamily="34" charset="0"/>
              <a:buAutoNum type="alphaLcParenR"/>
              <a:tabLst>
                <a:tab pos="355600" algn="l"/>
              </a:tabLst>
            </a:pPr>
            <a:r>
              <a:rPr lang="en-GB" sz="1400" dirty="0" smtClean="0">
                <a:solidFill>
                  <a:srgbClr val="000000"/>
                </a:solidFill>
              </a:rPr>
              <a:t>50 </a:t>
            </a:r>
            <a:r>
              <a:rPr lang="en-GB" sz="1400" dirty="0">
                <a:solidFill>
                  <a:srgbClr val="000000"/>
                </a:solidFill>
              </a:rPr>
              <a:t>cm </a:t>
            </a:r>
            <a:r>
              <a:rPr lang="sr-Latn-RS" sz="1400" dirty="0" smtClean="0">
                <a:solidFill>
                  <a:srgbClr val="000000"/>
                </a:solidFill>
              </a:rPr>
              <a:t>ispod čokota</a:t>
            </a:r>
          </a:p>
          <a:p>
            <a:pPr marL="889000" lvl="1" indent="-342900" eaLnBrk="0" hangingPunct="0">
              <a:buFont typeface="Calibri" pitchFamily="34" charset="0"/>
              <a:buAutoNum type="alphaLcParenR"/>
              <a:tabLst>
                <a:tab pos="355600" algn="l"/>
              </a:tabLst>
            </a:pPr>
            <a:endParaRPr lang="en-GB" sz="1400" dirty="0">
              <a:solidFill>
                <a:srgbClr val="000000"/>
              </a:solidFill>
            </a:endParaRPr>
          </a:p>
          <a:p>
            <a:pPr marL="431800" indent="-342900" eaLnBrk="0" hangingPunct="0">
              <a:spcAft>
                <a:spcPts val="600"/>
              </a:spcAft>
              <a:buFont typeface="Calibri" pitchFamily="34" charset="0"/>
              <a:buAutoNum type="arabicParenR"/>
              <a:tabLst>
                <a:tab pos="355600" algn="l"/>
              </a:tabLst>
            </a:pPr>
            <a:r>
              <a:rPr lang="sr-Latn-RS" sz="1400" dirty="0" smtClean="0">
                <a:solidFill>
                  <a:srgbClr val="000000"/>
                </a:solidFill>
              </a:rPr>
              <a:t>Postaviti traku za označavanje na gornji i donji deo venca rasprskivača, na orošivaču.</a:t>
            </a:r>
            <a:endParaRPr lang="en-GB" sz="1400" dirty="0">
              <a:solidFill>
                <a:srgbClr val="000000"/>
              </a:solidFill>
            </a:endParaRPr>
          </a:p>
          <a:p>
            <a:pPr marL="431800" indent="-342900" eaLnBrk="0" hangingPunct="0">
              <a:buFont typeface="Calibri" pitchFamily="34" charset="0"/>
              <a:buAutoNum type="arabicParenR"/>
              <a:tabLst>
                <a:tab pos="355600" algn="l"/>
              </a:tabLst>
            </a:pPr>
            <a:r>
              <a:rPr lang="sr-Latn-RS" sz="1400" dirty="0" smtClean="0">
                <a:solidFill>
                  <a:srgbClr val="000000"/>
                </a:solidFill>
              </a:rPr>
              <a:t>Podesiti struju vazduha  tako da se trake za označavanje postavljene na vrh i osnovu čokota pokreću kada se uključi  ventilator orošivača, a oni na 50 cm iznad ili ispod ne pomeraju strujom vazduha.</a:t>
            </a: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18438" name="Line 12"/>
          <p:cNvSpPr>
            <a:spLocks noChangeShapeType="1"/>
          </p:cNvSpPr>
          <p:nvPr/>
        </p:nvSpPr>
        <p:spPr bwMode="auto">
          <a:xfrm flipV="1">
            <a:off x="6705600" y="1016000"/>
            <a:ext cx="63500" cy="4102100"/>
          </a:xfrm>
          <a:prstGeom prst="line">
            <a:avLst/>
          </a:prstGeom>
          <a:noFill/>
          <a:ln w="12700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GB"/>
          </a:p>
        </p:txBody>
      </p:sp>
      <p:sp>
        <p:nvSpPr>
          <p:cNvPr id="18440" name="AutoShape 35"/>
          <p:cNvSpPr>
            <a:spLocks/>
          </p:cNvSpPr>
          <p:nvPr/>
        </p:nvSpPr>
        <p:spPr bwMode="auto">
          <a:xfrm>
            <a:off x="3416263" y="5599612"/>
            <a:ext cx="1638300" cy="550862"/>
          </a:xfrm>
          <a:prstGeom prst="borderCallout1">
            <a:avLst>
              <a:gd name="adj1" fmla="val 20750"/>
              <a:gd name="adj2" fmla="val 105287"/>
              <a:gd name="adj3" fmla="val -37176"/>
              <a:gd name="adj4" fmla="val 129625"/>
            </a:avLst>
          </a:prstGeom>
          <a:solidFill>
            <a:srgbClr val="5DFB25">
              <a:alpha val="74901"/>
            </a:srgbClr>
          </a:solidFill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</p:spPr>
        <p:txBody>
          <a:bodyPr lIns="10800" tIns="10800" rIns="10800" bIns="10800" anchor="ctr" anchorCtr="1"/>
          <a:lstStyle/>
          <a:p>
            <a:pPr eaLnBrk="0" hangingPunct="0"/>
            <a:r>
              <a:rPr lang="sr-Latn-RS" sz="1400" dirty="0" smtClean="0">
                <a:solidFill>
                  <a:srgbClr val="000000"/>
                </a:solidFill>
              </a:rPr>
              <a:t>Ispod ćokota</a:t>
            </a:r>
            <a:r>
              <a:rPr lang="en-GB" sz="1400" dirty="0" smtClean="0">
                <a:solidFill>
                  <a:srgbClr val="000000"/>
                </a:solidFill>
              </a:rPr>
              <a:t>: </a:t>
            </a:r>
            <a:r>
              <a:rPr lang="sr-Latn-RS" sz="1400" dirty="0">
                <a:solidFill>
                  <a:srgbClr val="000000"/>
                </a:solidFill>
              </a:rPr>
              <a:t>bez struje vazduha</a:t>
            </a: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18441" name="AutoShape 15"/>
          <p:cNvSpPr>
            <a:spLocks/>
          </p:cNvSpPr>
          <p:nvPr/>
        </p:nvSpPr>
        <p:spPr bwMode="auto">
          <a:xfrm>
            <a:off x="3429000" y="3571875"/>
            <a:ext cx="1655763" cy="1729333"/>
          </a:xfrm>
          <a:prstGeom prst="borderCallout1">
            <a:avLst>
              <a:gd name="adj1" fmla="val 46130"/>
              <a:gd name="adj2" fmla="val 101282"/>
              <a:gd name="adj3" fmla="val 6019"/>
              <a:gd name="adj4" fmla="val 113259"/>
            </a:avLst>
          </a:prstGeom>
          <a:solidFill>
            <a:srgbClr val="5DFB25">
              <a:alpha val="74901"/>
            </a:srgbClr>
          </a:solidFill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</p:spPr>
        <p:txBody>
          <a:bodyPr lIns="10800" tIns="10800" rIns="10800" bIns="10800" anchor="ctr" anchorCtr="1"/>
          <a:lstStyle/>
          <a:p>
            <a:pPr eaLnBrk="0" hangingPunct="0"/>
            <a:r>
              <a:rPr lang="sr-Latn-RS" sz="1400" dirty="0" smtClean="0">
                <a:solidFill>
                  <a:srgbClr val="000000"/>
                </a:solidFill>
              </a:rPr>
              <a:t>Prostor između vrha i podnožja čokota: potrebna je struja vazduha</a:t>
            </a: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18442" name="Text Box 44"/>
          <p:cNvSpPr txBox="1">
            <a:spLocks noChangeArrowheads="1"/>
          </p:cNvSpPr>
          <p:nvPr/>
        </p:nvSpPr>
        <p:spPr bwMode="auto">
          <a:xfrm>
            <a:off x="6653241" y="2516175"/>
            <a:ext cx="12255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RS" sz="1400" dirty="0" smtClean="0"/>
              <a:t>Trake za označavanje</a:t>
            </a:r>
            <a:endParaRPr lang="pt-PT" sz="1400" dirty="0"/>
          </a:p>
        </p:txBody>
      </p:sp>
      <p:grpSp>
        <p:nvGrpSpPr>
          <p:cNvPr id="18443" name="Group 52"/>
          <p:cNvGrpSpPr>
            <a:grpSpLocks/>
          </p:cNvGrpSpPr>
          <p:nvPr/>
        </p:nvGrpSpPr>
        <p:grpSpPr bwMode="auto">
          <a:xfrm>
            <a:off x="7740650" y="1484313"/>
            <a:ext cx="1008063" cy="1311262"/>
            <a:chOff x="1338" y="890"/>
            <a:chExt cx="826" cy="1244"/>
          </a:xfrm>
        </p:grpSpPr>
        <p:pic>
          <p:nvPicPr>
            <p:cNvPr id="18449" name="Picture 53" descr="MCj03383820000[1]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1338" y="890"/>
              <a:ext cx="802" cy="1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450" name="Text Box 54"/>
            <p:cNvSpPr txBox="1">
              <a:spLocks noChangeArrowheads="1"/>
            </p:cNvSpPr>
            <p:nvPr/>
          </p:nvSpPr>
          <p:spPr bwMode="auto">
            <a:xfrm>
              <a:off x="1529" y="1842"/>
              <a:ext cx="635" cy="29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sr-Latn-RS" sz="1400" dirty="0" smtClean="0"/>
                <a:t>Stubići</a:t>
              </a:r>
              <a:endParaRPr lang="en-US" sz="1400" dirty="0"/>
            </a:p>
          </p:txBody>
        </p:sp>
      </p:grpSp>
      <p:sp>
        <p:nvSpPr>
          <p:cNvPr id="18444" name="Text Box 12"/>
          <p:cNvSpPr txBox="1">
            <a:spLocks noChangeArrowheads="1"/>
          </p:cNvSpPr>
          <p:nvPr/>
        </p:nvSpPr>
        <p:spPr bwMode="auto">
          <a:xfrm>
            <a:off x="1547664" y="1493811"/>
            <a:ext cx="619298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sr-Latn-RS" sz="2400" dirty="0" smtClean="0"/>
              <a:t>Podešavanje struje vazduha prema zasadu</a:t>
            </a:r>
            <a:endParaRPr lang="en-US" sz="2400" dirty="0"/>
          </a:p>
        </p:txBody>
      </p:sp>
      <p:sp>
        <p:nvSpPr>
          <p:cNvPr id="38" name="Foliennummernplatzhalter 3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7B5F3B-59FE-48BC-85EB-C196A6D7B164}" type="slidenum">
              <a:rPr lang="pt-PT" smtClean="0"/>
              <a:pPr>
                <a:defRPr/>
              </a:pPr>
              <a:t>16</a:t>
            </a:fld>
            <a:endParaRPr lang="pt-PT" dirty="0"/>
          </a:p>
        </p:txBody>
      </p:sp>
      <p:sp>
        <p:nvSpPr>
          <p:cNvPr id="18447" name="Text Box 30"/>
          <p:cNvSpPr txBox="1">
            <a:spLocks noChangeArrowheads="1"/>
          </p:cNvSpPr>
          <p:nvPr/>
        </p:nvSpPr>
        <p:spPr bwMode="auto">
          <a:xfrm>
            <a:off x="5192721" y="1968480"/>
            <a:ext cx="131447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sr-Latn-RS" sz="1400" dirty="0" smtClean="0"/>
              <a:t>Metar</a:t>
            </a:r>
            <a:r>
              <a:rPr lang="en-US" sz="1400" dirty="0" smtClean="0"/>
              <a:t>2-3 m</a:t>
            </a:r>
            <a:endParaRPr lang="en-US" sz="1400" dirty="0"/>
          </a:p>
        </p:txBody>
      </p:sp>
      <p:pic>
        <p:nvPicPr>
          <p:cNvPr id="18448" name="Picture 6" descr="MCj03913020000[1]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462461" y="1931967"/>
            <a:ext cx="7143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Rectangle 13"/>
          <p:cNvSpPr>
            <a:spLocks noChangeArrowheads="1"/>
          </p:cNvSpPr>
          <p:nvPr/>
        </p:nvSpPr>
        <p:spPr bwMode="auto">
          <a:xfrm>
            <a:off x="942460" y="1071563"/>
            <a:ext cx="722522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0" hangingPunct="0"/>
            <a:r>
              <a:rPr lang="en-US" sz="2800" dirty="0" err="1">
                <a:solidFill>
                  <a:schemeClr val="hlink"/>
                </a:solidFill>
              </a:rPr>
              <a:t>Kalibracija</a:t>
            </a:r>
            <a:r>
              <a:rPr lang="en-US" sz="2800" dirty="0">
                <a:solidFill>
                  <a:schemeClr val="hlink"/>
                </a:solidFill>
              </a:rPr>
              <a:t> </a:t>
            </a:r>
            <a:r>
              <a:rPr lang="en-US" sz="2800" dirty="0" err="1" smtClean="0">
                <a:solidFill>
                  <a:schemeClr val="hlink"/>
                </a:solidFill>
              </a:rPr>
              <a:t>oro</a:t>
            </a:r>
            <a:r>
              <a:rPr lang="sr-Latn-RS" sz="2800" dirty="0" smtClean="0">
                <a:solidFill>
                  <a:schemeClr val="hlink"/>
                </a:solidFill>
              </a:rPr>
              <a:t>šivača u</a:t>
            </a:r>
            <a:r>
              <a:rPr lang="en-US" sz="2800" dirty="0" smtClean="0">
                <a:solidFill>
                  <a:schemeClr val="hlink"/>
                </a:solidFill>
              </a:rPr>
              <a:t> v</a:t>
            </a:r>
            <a:r>
              <a:rPr lang="sr-Latn-RS" sz="2800" dirty="0" smtClean="0">
                <a:solidFill>
                  <a:schemeClr val="hlink"/>
                </a:solidFill>
              </a:rPr>
              <a:t>oćarstvu</a:t>
            </a:r>
            <a:endParaRPr lang="en-US" sz="2800" dirty="0">
              <a:solidFill>
                <a:schemeClr val="hlink"/>
              </a:solidFill>
            </a:endParaRPr>
          </a:p>
        </p:txBody>
      </p:sp>
      <p:grpSp>
        <p:nvGrpSpPr>
          <p:cNvPr id="18" name="Group 17"/>
          <p:cNvGrpSpPr>
            <a:grpSpLocks/>
          </p:cNvGrpSpPr>
          <p:nvPr/>
        </p:nvGrpSpPr>
        <p:grpSpPr bwMode="auto">
          <a:xfrm>
            <a:off x="5084763" y="3000375"/>
            <a:ext cx="3789363" cy="3143250"/>
            <a:chOff x="1368" y="964"/>
            <a:chExt cx="3518" cy="2996"/>
          </a:xfrm>
        </p:grpSpPr>
        <p:pic>
          <p:nvPicPr>
            <p:cNvPr id="20" name="Picture 18" descr="BAU_MES"/>
            <p:cNvPicPr>
              <a:picLocks noChangeAspect="1" noChangeArrowheads="1"/>
            </p:cNvPicPr>
            <p:nvPr/>
          </p:nvPicPr>
          <p:blipFill>
            <a:blip r:embed="rId6" cstate="screen"/>
            <a:srcRect/>
            <a:stretch>
              <a:fillRect/>
            </a:stretch>
          </p:blipFill>
          <p:spPr bwMode="auto">
            <a:xfrm>
              <a:off x="1368" y="1338"/>
              <a:ext cx="3518" cy="26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21" name="Group 19"/>
            <p:cNvGrpSpPr>
              <a:grpSpLocks/>
            </p:cNvGrpSpPr>
            <p:nvPr/>
          </p:nvGrpSpPr>
          <p:grpSpPr bwMode="auto">
            <a:xfrm>
              <a:off x="1432" y="964"/>
              <a:ext cx="3124" cy="2980"/>
              <a:chOff x="1432" y="964"/>
              <a:chExt cx="3124" cy="2980"/>
            </a:xfrm>
          </p:grpSpPr>
          <p:sp>
            <p:nvSpPr>
              <p:cNvPr id="22" name="Freeform 20"/>
              <p:cNvSpPr>
                <a:spLocks/>
              </p:cNvSpPr>
              <p:nvPr/>
            </p:nvSpPr>
            <p:spPr bwMode="auto">
              <a:xfrm rot="843899">
                <a:off x="2321" y="3580"/>
                <a:ext cx="418" cy="66"/>
              </a:xfrm>
              <a:custGeom>
                <a:avLst/>
                <a:gdLst>
                  <a:gd name="T0" fmla="*/ 407 w 415"/>
                  <a:gd name="T1" fmla="*/ 165 h 58"/>
                  <a:gd name="T2" fmla="*/ 405 w 415"/>
                  <a:gd name="T3" fmla="*/ 114 h 58"/>
                  <a:gd name="T4" fmla="*/ 431 w 415"/>
                  <a:gd name="T5" fmla="*/ 25 h 58"/>
                  <a:gd name="T6" fmla="*/ 435 w 415"/>
                  <a:gd name="T7" fmla="*/ 222 h 58"/>
                  <a:gd name="T8" fmla="*/ 411 w 415"/>
                  <a:gd name="T9" fmla="*/ 233 h 58"/>
                  <a:gd name="T10" fmla="*/ 379 w 415"/>
                  <a:gd name="T11" fmla="*/ 214 h 58"/>
                  <a:gd name="T12" fmla="*/ 316 w 415"/>
                  <a:gd name="T13" fmla="*/ 214 h 58"/>
                  <a:gd name="T14" fmla="*/ 290 w 415"/>
                  <a:gd name="T15" fmla="*/ 182 h 58"/>
                  <a:gd name="T16" fmla="*/ 260 w 415"/>
                  <a:gd name="T17" fmla="*/ 222 h 58"/>
                  <a:gd name="T18" fmla="*/ 214 w 415"/>
                  <a:gd name="T19" fmla="*/ 204 h 58"/>
                  <a:gd name="T20" fmla="*/ 173 w 415"/>
                  <a:gd name="T21" fmla="*/ 238 h 58"/>
                  <a:gd name="T22" fmla="*/ 115 w 415"/>
                  <a:gd name="T23" fmla="*/ 182 h 58"/>
                  <a:gd name="T24" fmla="*/ 64 w 415"/>
                  <a:gd name="T25" fmla="*/ 222 h 58"/>
                  <a:gd name="T26" fmla="*/ 42 w 415"/>
                  <a:gd name="T27" fmla="*/ 204 h 58"/>
                  <a:gd name="T28" fmla="*/ 20 w 415"/>
                  <a:gd name="T29" fmla="*/ 204 h 58"/>
                  <a:gd name="T30" fmla="*/ 8 w 415"/>
                  <a:gd name="T31" fmla="*/ 182 h 58"/>
                  <a:gd name="T32" fmla="*/ 4 w 415"/>
                  <a:gd name="T33" fmla="*/ 84 h 58"/>
                  <a:gd name="T34" fmla="*/ 0 w 415"/>
                  <a:gd name="T35" fmla="*/ 32 h 58"/>
                  <a:gd name="T36" fmla="*/ 24 w 415"/>
                  <a:gd name="T37" fmla="*/ 2 h 58"/>
                  <a:gd name="T38" fmla="*/ 66 w 415"/>
                  <a:gd name="T39" fmla="*/ 50 h 58"/>
                  <a:gd name="T40" fmla="*/ 93 w 415"/>
                  <a:gd name="T41" fmla="*/ 0 h 58"/>
                  <a:gd name="T42" fmla="*/ 153 w 415"/>
                  <a:gd name="T43" fmla="*/ 41 h 58"/>
                  <a:gd name="T44" fmla="*/ 171 w 415"/>
                  <a:gd name="T45" fmla="*/ 19 h 58"/>
                  <a:gd name="T46" fmla="*/ 230 w 415"/>
                  <a:gd name="T47" fmla="*/ 57 h 58"/>
                  <a:gd name="T48" fmla="*/ 264 w 415"/>
                  <a:gd name="T49" fmla="*/ 32 h 58"/>
                  <a:gd name="T50" fmla="*/ 288 w 415"/>
                  <a:gd name="T51" fmla="*/ 65 h 58"/>
                  <a:gd name="T52" fmla="*/ 300 w 415"/>
                  <a:gd name="T53" fmla="*/ 84 h 58"/>
                  <a:gd name="T54" fmla="*/ 314 w 415"/>
                  <a:gd name="T55" fmla="*/ 32 h 58"/>
                  <a:gd name="T56" fmla="*/ 355 w 415"/>
                  <a:gd name="T57" fmla="*/ 65 h 58"/>
                  <a:gd name="T58" fmla="*/ 383 w 415"/>
                  <a:gd name="T59" fmla="*/ 32 h 58"/>
                  <a:gd name="T60" fmla="*/ 399 w 415"/>
                  <a:gd name="T61" fmla="*/ 41 h 58"/>
                  <a:gd name="T62" fmla="*/ 421 w 415"/>
                  <a:gd name="T63" fmla="*/ 65 h 58"/>
                  <a:gd name="T64" fmla="*/ 441 w 415"/>
                  <a:gd name="T65" fmla="*/ 65 h 58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415"/>
                  <a:gd name="T100" fmla="*/ 0 h 58"/>
                  <a:gd name="T101" fmla="*/ 415 w 415"/>
                  <a:gd name="T102" fmla="*/ 58 h 58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415" h="58">
                    <a:moveTo>
                      <a:pt x="374" y="40"/>
                    </a:moveTo>
                    <a:cubicBezTo>
                      <a:pt x="380" y="22"/>
                      <a:pt x="374" y="47"/>
                      <a:pt x="372" y="28"/>
                    </a:cubicBezTo>
                    <a:cubicBezTo>
                      <a:pt x="370" y="4"/>
                      <a:pt x="379" y="8"/>
                      <a:pt x="398" y="6"/>
                    </a:cubicBezTo>
                    <a:cubicBezTo>
                      <a:pt x="415" y="10"/>
                      <a:pt x="409" y="50"/>
                      <a:pt x="402" y="54"/>
                    </a:cubicBezTo>
                    <a:cubicBezTo>
                      <a:pt x="395" y="58"/>
                      <a:pt x="386" y="55"/>
                      <a:pt x="378" y="56"/>
                    </a:cubicBezTo>
                    <a:cubicBezTo>
                      <a:pt x="355" y="51"/>
                      <a:pt x="373" y="47"/>
                      <a:pt x="346" y="52"/>
                    </a:cubicBezTo>
                    <a:cubicBezTo>
                      <a:pt x="325" y="50"/>
                      <a:pt x="313" y="39"/>
                      <a:pt x="294" y="52"/>
                    </a:cubicBezTo>
                    <a:cubicBezTo>
                      <a:pt x="282" y="50"/>
                      <a:pt x="278" y="47"/>
                      <a:pt x="268" y="44"/>
                    </a:cubicBezTo>
                    <a:cubicBezTo>
                      <a:pt x="258" y="47"/>
                      <a:pt x="248" y="51"/>
                      <a:pt x="238" y="54"/>
                    </a:cubicBezTo>
                    <a:cubicBezTo>
                      <a:pt x="225" y="51"/>
                      <a:pt x="213" y="49"/>
                      <a:pt x="200" y="48"/>
                    </a:cubicBezTo>
                    <a:cubicBezTo>
                      <a:pt x="188" y="44"/>
                      <a:pt x="174" y="56"/>
                      <a:pt x="162" y="58"/>
                    </a:cubicBezTo>
                    <a:cubicBezTo>
                      <a:pt x="141" y="56"/>
                      <a:pt x="124" y="48"/>
                      <a:pt x="104" y="44"/>
                    </a:cubicBezTo>
                    <a:cubicBezTo>
                      <a:pt x="88" y="46"/>
                      <a:pt x="79" y="50"/>
                      <a:pt x="64" y="54"/>
                    </a:cubicBezTo>
                    <a:cubicBezTo>
                      <a:pt x="46" y="49"/>
                      <a:pt x="53" y="52"/>
                      <a:pt x="42" y="48"/>
                    </a:cubicBezTo>
                    <a:cubicBezTo>
                      <a:pt x="30" y="50"/>
                      <a:pt x="33" y="51"/>
                      <a:pt x="20" y="48"/>
                    </a:cubicBezTo>
                    <a:cubicBezTo>
                      <a:pt x="16" y="47"/>
                      <a:pt x="8" y="44"/>
                      <a:pt x="8" y="44"/>
                    </a:cubicBezTo>
                    <a:cubicBezTo>
                      <a:pt x="3" y="28"/>
                      <a:pt x="11" y="53"/>
                      <a:pt x="4" y="20"/>
                    </a:cubicBezTo>
                    <a:cubicBezTo>
                      <a:pt x="3" y="16"/>
                      <a:pt x="0" y="8"/>
                      <a:pt x="0" y="8"/>
                    </a:cubicBezTo>
                    <a:cubicBezTo>
                      <a:pt x="8" y="5"/>
                      <a:pt x="16" y="4"/>
                      <a:pt x="24" y="2"/>
                    </a:cubicBezTo>
                    <a:cubicBezTo>
                      <a:pt x="38" y="4"/>
                      <a:pt x="53" y="8"/>
                      <a:pt x="66" y="12"/>
                    </a:cubicBezTo>
                    <a:cubicBezTo>
                      <a:pt x="74" y="9"/>
                      <a:pt x="75" y="4"/>
                      <a:pt x="82" y="0"/>
                    </a:cubicBezTo>
                    <a:cubicBezTo>
                      <a:pt x="102" y="2"/>
                      <a:pt x="122" y="6"/>
                      <a:pt x="142" y="10"/>
                    </a:cubicBezTo>
                    <a:cubicBezTo>
                      <a:pt x="148" y="9"/>
                      <a:pt x="154" y="4"/>
                      <a:pt x="160" y="4"/>
                    </a:cubicBezTo>
                    <a:cubicBezTo>
                      <a:pt x="176" y="4"/>
                      <a:pt x="193" y="9"/>
                      <a:pt x="208" y="14"/>
                    </a:cubicBezTo>
                    <a:cubicBezTo>
                      <a:pt x="221" y="13"/>
                      <a:pt x="230" y="12"/>
                      <a:pt x="242" y="8"/>
                    </a:cubicBezTo>
                    <a:cubicBezTo>
                      <a:pt x="277" y="17"/>
                      <a:pt x="244" y="7"/>
                      <a:pt x="266" y="16"/>
                    </a:cubicBezTo>
                    <a:cubicBezTo>
                      <a:pt x="270" y="18"/>
                      <a:pt x="278" y="20"/>
                      <a:pt x="278" y="20"/>
                    </a:cubicBezTo>
                    <a:cubicBezTo>
                      <a:pt x="285" y="15"/>
                      <a:pt x="284" y="11"/>
                      <a:pt x="292" y="8"/>
                    </a:cubicBezTo>
                    <a:cubicBezTo>
                      <a:pt x="311" y="9"/>
                      <a:pt x="317" y="7"/>
                      <a:pt x="330" y="16"/>
                    </a:cubicBezTo>
                    <a:cubicBezTo>
                      <a:pt x="339" y="10"/>
                      <a:pt x="339" y="5"/>
                      <a:pt x="350" y="8"/>
                    </a:cubicBezTo>
                    <a:cubicBezTo>
                      <a:pt x="364" y="17"/>
                      <a:pt x="359" y="20"/>
                      <a:pt x="366" y="10"/>
                    </a:cubicBezTo>
                    <a:cubicBezTo>
                      <a:pt x="384" y="15"/>
                      <a:pt x="377" y="12"/>
                      <a:pt x="388" y="16"/>
                    </a:cubicBezTo>
                    <a:cubicBezTo>
                      <a:pt x="394" y="14"/>
                      <a:pt x="408" y="4"/>
                      <a:pt x="408" y="16"/>
                    </a:cubicBezTo>
                  </a:path>
                </a:pathLst>
              </a:custGeom>
              <a:solidFill>
                <a:srgbClr val="00FF00"/>
              </a:solidFill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3" name="Freeform 21"/>
              <p:cNvSpPr>
                <a:spLocks/>
              </p:cNvSpPr>
              <p:nvPr/>
            </p:nvSpPr>
            <p:spPr bwMode="auto">
              <a:xfrm rot="20755061" flipH="1">
                <a:off x="3297" y="3541"/>
                <a:ext cx="520" cy="71"/>
              </a:xfrm>
              <a:custGeom>
                <a:avLst/>
                <a:gdLst>
                  <a:gd name="T0" fmla="*/ 4480 w 415"/>
                  <a:gd name="T1" fmla="*/ 367 h 58"/>
                  <a:gd name="T2" fmla="*/ 4447 w 415"/>
                  <a:gd name="T3" fmla="*/ 256 h 58"/>
                  <a:gd name="T4" fmla="*/ 4758 w 415"/>
                  <a:gd name="T5" fmla="*/ 54 h 58"/>
                  <a:gd name="T6" fmla="*/ 4810 w 415"/>
                  <a:gd name="T7" fmla="*/ 499 h 58"/>
                  <a:gd name="T8" fmla="*/ 4520 w 415"/>
                  <a:gd name="T9" fmla="*/ 519 h 58"/>
                  <a:gd name="T10" fmla="*/ 4146 w 415"/>
                  <a:gd name="T11" fmla="*/ 480 h 58"/>
                  <a:gd name="T12" fmla="*/ 3507 w 415"/>
                  <a:gd name="T13" fmla="*/ 480 h 58"/>
                  <a:gd name="T14" fmla="*/ 3209 w 415"/>
                  <a:gd name="T15" fmla="*/ 408 h 58"/>
                  <a:gd name="T16" fmla="*/ 2836 w 415"/>
                  <a:gd name="T17" fmla="*/ 499 h 58"/>
                  <a:gd name="T18" fmla="*/ 2401 w 415"/>
                  <a:gd name="T19" fmla="*/ 443 h 58"/>
                  <a:gd name="T20" fmla="*/ 1930 w 415"/>
                  <a:gd name="T21" fmla="*/ 540 h 58"/>
                  <a:gd name="T22" fmla="*/ 1243 w 415"/>
                  <a:gd name="T23" fmla="*/ 408 h 58"/>
                  <a:gd name="T24" fmla="*/ 762 w 415"/>
                  <a:gd name="T25" fmla="*/ 499 h 58"/>
                  <a:gd name="T26" fmla="*/ 504 w 415"/>
                  <a:gd name="T27" fmla="*/ 443 h 58"/>
                  <a:gd name="T28" fmla="*/ 234 w 415"/>
                  <a:gd name="T29" fmla="*/ 443 h 58"/>
                  <a:gd name="T30" fmla="*/ 95 w 415"/>
                  <a:gd name="T31" fmla="*/ 408 h 58"/>
                  <a:gd name="T32" fmla="*/ 49 w 415"/>
                  <a:gd name="T33" fmla="*/ 181 h 58"/>
                  <a:gd name="T34" fmla="*/ 0 w 415"/>
                  <a:gd name="T35" fmla="*/ 73 h 58"/>
                  <a:gd name="T36" fmla="*/ 291 w 415"/>
                  <a:gd name="T37" fmla="*/ 2 h 58"/>
                  <a:gd name="T38" fmla="*/ 792 w 415"/>
                  <a:gd name="T39" fmla="*/ 109 h 58"/>
                  <a:gd name="T40" fmla="*/ 981 w 415"/>
                  <a:gd name="T41" fmla="*/ 0 h 58"/>
                  <a:gd name="T42" fmla="*/ 1698 w 415"/>
                  <a:gd name="T43" fmla="*/ 89 h 58"/>
                  <a:gd name="T44" fmla="*/ 1916 w 415"/>
                  <a:gd name="T45" fmla="*/ 36 h 58"/>
                  <a:gd name="T46" fmla="*/ 2493 w 415"/>
                  <a:gd name="T47" fmla="*/ 132 h 58"/>
                  <a:gd name="T48" fmla="*/ 2892 w 415"/>
                  <a:gd name="T49" fmla="*/ 73 h 58"/>
                  <a:gd name="T50" fmla="*/ 3178 w 415"/>
                  <a:gd name="T51" fmla="*/ 148 h 58"/>
                  <a:gd name="T52" fmla="*/ 3319 w 415"/>
                  <a:gd name="T53" fmla="*/ 181 h 58"/>
                  <a:gd name="T54" fmla="*/ 3490 w 415"/>
                  <a:gd name="T55" fmla="*/ 73 h 58"/>
                  <a:gd name="T56" fmla="*/ 3934 w 415"/>
                  <a:gd name="T57" fmla="*/ 148 h 58"/>
                  <a:gd name="T58" fmla="*/ 4186 w 415"/>
                  <a:gd name="T59" fmla="*/ 73 h 58"/>
                  <a:gd name="T60" fmla="*/ 4373 w 415"/>
                  <a:gd name="T61" fmla="*/ 89 h 58"/>
                  <a:gd name="T62" fmla="*/ 4636 w 415"/>
                  <a:gd name="T63" fmla="*/ 148 h 58"/>
                  <a:gd name="T64" fmla="*/ 4873 w 415"/>
                  <a:gd name="T65" fmla="*/ 148 h 58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415"/>
                  <a:gd name="T100" fmla="*/ 0 h 58"/>
                  <a:gd name="T101" fmla="*/ 415 w 415"/>
                  <a:gd name="T102" fmla="*/ 58 h 58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415" h="58">
                    <a:moveTo>
                      <a:pt x="374" y="40"/>
                    </a:moveTo>
                    <a:cubicBezTo>
                      <a:pt x="380" y="22"/>
                      <a:pt x="374" y="47"/>
                      <a:pt x="372" y="28"/>
                    </a:cubicBezTo>
                    <a:cubicBezTo>
                      <a:pt x="370" y="4"/>
                      <a:pt x="379" y="8"/>
                      <a:pt x="398" y="6"/>
                    </a:cubicBezTo>
                    <a:cubicBezTo>
                      <a:pt x="415" y="10"/>
                      <a:pt x="409" y="50"/>
                      <a:pt x="402" y="54"/>
                    </a:cubicBezTo>
                    <a:cubicBezTo>
                      <a:pt x="395" y="58"/>
                      <a:pt x="386" y="55"/>
                      <a:pt x="378" y="56"/>
                    </a:cubicBezTo>
                    <a:cubicBezTo>
                      <a:pt x="355" y="51"/>
                      <a:pt x="373" y="47"/>
                      <a:pt x="346" y="52"/>
                    </a:cubicBezTo>
                    <a:cubicBezTo>
                      <a:pt x="325" y="50"/>
                      <a:pt x="313" y="39"/>
                      <a:pt x="294" y="52"/>
                    </a:cubicBezTo>
                    <a:cubicBezTo>
                      <a:pt x="282" y="50"/>
                      <a:pt x="278" y="47"/>
                      <a:pt x="268" y="44"/>
                    </a:cubicBezTo>
                    <a:cubicBezTo>
                      <a:pt x="258" y="47"/>
                      <a:pt x="248" y="51"/>
                      <a:pt x="238" y="54"/>
                    </a:cubicBezTo>
                    <a:cubicBezTo>
                      <a:pt x="225" y="51"/>
                      <a:pt x="213" y="49"/>
                      <a:pt x="200" y="48"/>
                    </a:cubicBezTo>
                    <a:cubicBezTo>
                      <a:pt x="188" y="44"/>
                      <a:pt x="174" y="56"/>
                      <a:pt x="162" y="58"/>
                    </a:cubicBezTo>
                    <a:cubicBezTo>
                      <a:pt x="141" y="56"/>
                      <a:pt x="124" y="48"/>
                      <a:pt x="104" y="44"/>
                    </a:cubicBezTo>
                    <a:cubicBezTo>
                      <a:pt x="88" y="46"/>
                      <a:pt x="79" y="50"/>
                      <a:pt x="64" y="54"/>
                    </a:cubicBezTo>
                    <a:cubicBezTo>
                      <a:pt x="46" y="49"/>
                      <a:pt x="53" y="52"/>
                      <a:pt x="42" y="48"/>
                    </a:cubicBezTo>
                    <a:cubicBezTo>
                      <a:pt x="30" y="50"/>
                      <a:pt x="33" y="51"/>
                      <a:pt x="20" y="48"/>
                    </a:cubicBezTo>
                    <a:cubicBezTo>
                      <a:pt x="16" y="47"/>
                      <a:pt x="8" y="44"/>
                      <a:pt x="8" y="44"/>
                    </a:cubicBezTo>
                    <a:cubicBezTo>
                      <a:pt x="3" y="28"/>
                      <a:pt x="11" y="53"/>
                      <a:pt x="4" y="20"/>
                    </a:cubicBezTo>
                    <a:cubicBezTo>
                      <a:pt x="3" y="16"/>
                      <a:pt x="0" y="8"/>
                      <a:pt x="0" y="8"/>
                    </a:cubicBezTo>
                    <a:cubicBezTo>
                      <a:pt x="8" y="5"/>
                      <a:pt x="16" y="4"/>
                      <a:pt x="24" y="2"/>
                    </a:cubicBezTo>
                    <a:cubicBezTo>
                      <a:pt x="38" y="4"/>
                      <a:pt x="53" y="8"/>
                      <a:pt x="66" y="12"/>
                    </a:cubicBezTo>
                    <a:cubicBezTo>
                      <a:pt x="74" y="9"/>
                      <a:pt x="75" y="4"/>
                      <a:pt x="82" y="0"/>
                    </a:cubicBezTo>
                    <a:cubicBezTo>
                      <a:pt x="102" y="2"/>
                      <a:pt x="122" y="6"/>
                      <a:pt x="142" y="10"/>
                    </a:cubicBezTo>
                    <a:cubicBezTo>
                      <a:pt x="148" y="9"/>
                      <a:pt x="154" y="4"/>
                      <a:pt x="160" y="4"/>
                    </a:cubicBezTo>
                    <a:cubicBezTo>
                      <a:pt x="176" y="4"/>
                      <a:pt x="193" y="9"/>
                      <a:pt x="208" y="14"/>
                    </a:cubicBezTo>
                    <a:cubicBezTo>
                      <a:pt x="221" y="13"/>
                      <a:pt x="230" y="12"/>
                      <a:pt x="242" y="8"/>
                    </a:cubicBezTo>
                    <a:cubicBezTo>
                      <a:pt x="277" y="17"/>
                      <a:pt x="244" y="7"/>
                      <a:pt x="266" y="16"/>
                    </a:cubicBezTo>
                    <a:cubicBezTo>
                      <a:pt x="270" y="18"/>
                      <a:pt x="278" y="20"/>
                      <a:pt x="278" y="20"/>
                    </a:cubicBezTo>
                    <a:cubicBezTo>
                      <a:pt x="285" y="15"/>
                      <a:pt x="284" y="11"/>
                      <a:pt x="292" y="8"/>
                    </a:cubicBezTo>
                    <a:cubicBezTo>
                      <a:pt x="311" y="9"/>
                      <a:pt x="317" y="7"/>
                      <a:pt x="330" y="16"/>
                    </a:cubicBezTo>
                    <a:cubicBezTo>
                      <a:pt x="339" y="10"/>
                      <a:pt x="339" y="5"/>
                      <a:pt x="350" y="8"/>
                    </a:cubicBezTo>
                    <a:cubicBezTo>
                      <a:pt x="364" y="17"/>
                      <a:pt x="359" y="20"/>
                      <a:pt x="366" y="10"/>
                    </a:cubicBezTo>
                    <a:cubicBezTo>
                      <a:pt x="384" y="15"/>
                      <a:pt x="377" y="12"/>
                      <a:pt x="388" y="16"/>
                    </a:cubicBezTo>
                    <a:cubicBezTo>
                      <a:pt x="394" y="14"/>
                      <a:pt x="408" y="4"/>
                      <a:pt x="408" y="16"/>
                    </a:cubicBezTo>
                  </a:path>
                </a:pathLst>
              </a:custGeom>
              <a:solidFill>
                <a:srgbClr val="00FF00"/>
              </a:solidFill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4" name="Freeform 22"/>
              <p:cNvSpPr>
                <a:spLocks/>
              </p:cNvSpPr>
              <p:nvPr/>
            </p:nvSpPr>
            <p:spPr bwMode="auto">
              <a:xfrm rot="-666062">
                <a:off x="3206" y="2272"/>
                <a:ext cx="428" cy="315"/>
              </a:xfrm>
              <a:custGeom>
                <a:avLst/>
                <a:gdLst>
                  <a:gd name="T0" fmla="*/ 4 w 420"/>
                  <a:gd name="T1" fmla="*/ 1188 h 271"/>
                  <a:gd name="T2" fmla="*/ 45 w 420"/>
                  <a:gd name="T3" fmla="*/ 1295 h 271"/>
                  <a:gd name="T4" fmla="*/ 71 w 420"/>
                  <a:gd name="T5" fmla="*/ 1216 h 271"/>
                  <a:gd name="T6" fmla="*/ 118 w 420"/>
                  <a:gd name="T7" fmla="*/ 1151 h 271"/>
                  <a:gd name="T8" fmla="*/ 144 w 420"/>
                  <a:gd name="T9" fmla="*/ 1066 h 271"/>
                  <a:gd name="T10" fmla="*/ 179 w 420"/>
                  <a:gd name="T11" fmla="*/ 1046 h 271"/>
                  <a:gd name="T12" fmla="*/ 217 w 420"/>
                  <a:gd name="T13" fmla="*/ 888 h 271"/>
                  <a:gd name="T14" fmla="*/ 240 w 420"/>
                  <a:gd name="T15" fmla="*/ 862 h 271"/>
                  <a:gd name="T16" fmla="*/ 273 w 420"/>
                  <a:gd name="T17" fmla="*/ 781 h 271"/>
                  <a:gd name="T18" fmla="*/ 298 w 420"/>
                  <a:gd name="T19" fmla="*/ 657 h 271"/>
                  <a:gd name="T20" fmla="*/ 315 w 420"/>
                  <a:gd name="T21" fmla="*/ 588 h 271"/>
                  <a:gd name="T22" fmla="*/ 334 w 420"/>
                  <a:gd name="T23" fmla="*/ 588 h 271"/>
                  <a:gd name="T24" fmla="*/ 367 w 420"/>
                  <a:gd name="T25" fmla="*/ 549 h 271"/>
                  <a:gd name="T26" fmla="*/ 388 w 420"/>
                  <a:gd name="T27" fmla="*/ 473 h 271"/>
                  <a:gd name="T28" fmla="*/ 400 w 420"/>
                  <a:gd name="T29" fmla="*/ 408 h 271"/>
                  <a:gd name="T30" fmla="*/ 440 w 420"/>
                  <a:gd name="T31" fmla="*/ 449 h 271"/>
                  <a:gd name="T32" fmla="*/ 447 w 420"/>
                  <a:gd name="T33" fmla="*/ 365 h 271"/>
                  <a:gd name="T34" fmla="*/ 454 w 420"/>
                  <a:gd name="T35" fmla="*/ 292 h 271"/>
                  <a:gd name="T36" fmla="*/ 488 w 420"/>
                  <a:gd name="T37" fmla="*/ 284 h 271"/>
                  <a:gd name="T38" fmla="*/ 516 w 420"/>
                  <a:gd name="T39" fmla="*/ 198 h 271"/>
                  <a:gd name="T40" fmla="*/ 516 w 420"/>
                  <a:gd name="T41" fmla="*/ 0 h 271"/>
                  <a:gd name="T42" fmla="*/ 490 w 420"/>
                  <a:gd name="T43" fmla="*/ 76 h 271"/>
                  <a:gd name="T44" fmla="*/ 452 w 420"/>
                  <a:gd name="T45" fmla="*/ 126 h 271"/>
                  <a:gd name="T46" fmla="*/ 424 w 420"/>
                  <a:gd name="T47" fmla="*/ 230 h 271"/>
                  <a:gd name="T48" fmla="*/ 381 w 420"/>
                  <a:gd name="T49" fmla="*/ 270 h 271"/>
                  <a:gd name="T50" fmla="*/ 352 w 420"/>
                  <a:gd name="T51" fmla="*/ 355 h 271"/>
                  <a:gd name="T52" fmla="*/ 298 w 420"/>
                  <a:gd name="T53" fmla="*/ 418 h 271"/>
                  <a:gd name="T54" fmla="*/ 278 w 420"/>
                  <a:gd name="T55" fmla="*/ 473 h 271"/>
                  <a:gd name="T56" fmla="*/ 220 w 420"/>
                  <a:gd name="T57" fmla="*/ 617 h 271"/>
                  <a:gd name="T58" fmla="*/ 190 w 420"/>
                  <a:gd name="T59" fmla="*/ 718 h 271"/>
                  <a:gd name="T60" fmla="*/ 171 w 420"/>
                  <a:gd name="T61" fmla="*/ 835 h 271"/>
                  <a:gd name="T62" fmla="*/ 156 w 420"/>
                  <a:gd name="T63" fmla="*/ 880 h 271"/>
                  <a:gd name="T64" fmla="*/ 124 w 420"/>
                  <a:gd name="T65" fmla="*/ 862 h 271"/>
                  <a:gd name="T66" fmla="*/ 104 w 420"/>
                  <a:gd name="T67" fmla="*/ 971 h 271"/>
                  <a:gd name="T68" fmla="*/ 73 w 420"/>
                  <a:gd name="T69" fmla="*/ 1004 h 271"/>
                  <a:gd name="T70" fmla="*/ 67 w 420"/>
                  <a:gd name="T71" fmla="*/ 1075 h 271"/>
                  <a:gd name="T72" fmla="*/ 47 w 420"/>
                  <a:gd name="T73" fmla="*/ 1075 h 271"/>
                  <a:gd name="T74" fmla="*/ 41 w 420"/>
                  <a:gd name="T75" fmla="*/ 1129 h 271"/>
                  <a:gd name="T76" fmla="*/ 4 w 420"/>
                  <a:gd name="T77" fmla="*/ 1188 h 271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420"/>
                  <a:gd name="T118" fmla="*/ 0 h 271"/>
                  <a:gd name="T119" fmla="*/ 420 w 420"/>
                  <a:gd name="T120" fmla="*/ 271 h 271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420" h="271">
                    <a:moveTo>
                      <a:pt x="4" y="226"/>
                    </a:moveTo>
                    <a:cubicBezTo>
                      <a:pt x="26" y="240"/>
                      <a:pt x="0" y="271"/>
                      <a:pt x="34" y="248"/>
                    </a:cubicBezTo>
                    <a:cubicBezTo>
                      <a:pt x="37" y="238"/>
                      <a:pt x="51" y="238"/>
                      <a:pt x="60" y="232"/>
                    </a:cubicBezTo>
                    <a:cubicBezTo>
                      <a:pt x="65" y="216"/>
                      <a:pt x="79" y="221"/>
                      <a:pt x="96" y="220"/>
                    </a:cubicBezTo>
                    <a:cubicBezTo>
                      <a:pt x="106" y="217"/>
                      <a:pt x="106" y="208"/>
                      <a:pt x="118" y="204"/>
                    </a:cubicBezTo>
                    <a:cubicBezTo>
                      <a:pt x="131" y="200"/>
                      <a:pt x="122" y="202"/>
                      <a:pt x="146" y="200"/>
                    </a:cubicBezTo>
                    <a:cubicBezTo>
                      <a:pt x="155" y="186"/>
                      <a:pt x="159" y="174"/>
                      <a:pt x="176" y="170"/>
                    </a:cubicBezTo>
                    <a:cubicBezTo>
                      <a:pt x="183" y="166"/>
                      <a:pt x="188" y="164"/>
                      <a:pt x="196" y="164"/>
                    </a:cubicBezTo>
                    <a:lnTo>
                      <a:pt x="222" y="150"/>
                    </a:lnTo>
                    <a:lnTo>
                      <a:pt x="242" y="126"/>
                    </a:lnTo>
                    <a:lnTo>
                      <a:pt x="256" y="112"/>
                    </a:lnTo>
                    <a:lnTo>
                      <a:pt x="272" y="112"/>
                    </a:lnTo>
                    <a:lnTo>
                      <a:pt x="298" y="104"/>
                    </a:lnTo>
                    <a:lnTo>
                      <a:pt x="316" y="90"/>
                    </a:lnTo>
                    <a:lnTo>
                      <a:pt x="326" y="78"/>
                    </a:lnTo>
                    <a:lnTo>
                      <a:pt x="358" y="86"/>
                    </a:lnTo>
                    <a:lnTo>
                      <a:pt x="364" y="70"/>
                    </a:lnTo>
                    <a:lnTo>
                      <a:pt x="370" y="56"/>
                    </a:lnTo>
                    <a:lnTo>
                      <a:pt x="396" y="54"/>
                    </a:lnTo>
                    <a:lnTo>
                      <a:pt x="420" y="38"/>
                    </a:lnTo>
                    <a:lnTo>
                      <a:pt x="420" y="0"/>
                    </a:lnTo>
                    <a:lnTo>
                      <a:pt x="398" y="14"/>
                    </a:lnTo>
                    <a:lnTo>
                      <a:pt x="368" y="24"/>
                    </a:lnTo>
                    <a:lnTo>
                      <a:pt x="344" y="44"/>
                    </a:lnTo>
                    <a:cubicBezTo>
                      <a:pt x="329" y="59"/>
                      <a:pt x="347" y="43"/>
                      <a:pt x="310" y="52"/>
                    </a:cubicBezTo>
                    <a:cubicBezTo>
                      <a:pt x="303" y="54"/>
                      <a:pt x="295" y="65"/>
                      <a:pt x="286" y="68"/>
                    </a:cubicBezTo>
                    <a:cubicBezTo>
                      <a:pt x="274" y="80"/>
                      <a:pt x="259" y="79"/>
                      <a:pt x="242" y="80"/>
                    </a:cubicBezTo>
                    <a:cubicBezTo>
                      <a:pt x="234" y="83"/>
                      <a:pt x="234" y="87"/>
                      <a:pt x="226" y="90"/>
                    </a:cubicBezTo>
                    <a:cubicBezTo>
                      <a:pt x="211" y="112"/>
                      <a:pt x="205" y="115"/>
                      <a:pt x="178" y="118"/>
                    </a:cubicBezTo>
                    <a:cubicBezTo>
                      <a:pt x="172" y="122"/>
                      <a:pt x="156" y="132"/>
                      <a:pt x="156" y="138"/>
                    </a:cubicBezTo>
                    <a:lnTo>
                      <a:pt x="138" y="160"/>
                    </a:lnTo>
                    <a:lnTo>
                      <a:pt x="126" y="168"/>
                    </a:lnTo>
                    <a:lnTo>
                      <a:pt x="102" y="164"/>
                    </a:lnTo>
                    <a:lnTo>
                      <a:pt x="82" y="186"/>
                    </a:lnTo>
                    <a:cubicBezTo>
                      <a:pt x="75" y="188"/>
                      <a:pt x="62" y="192"/>
                      <a:pt x="62" y="192"/>
                    </a:cubicBezTo>
                    <a:lnTo>
                      <a:pt x="56" y="206"/>
                    </a:lnTo>
                    <a:lnTo>
                      <a:pt x="36" y="206"/>
                    </a:lnTo>
                    <a:lnTo>
                      <a:pt x="30" y="216"/>
                    </a:lnTo>
                    <a:lnTo>
                      <a:pt x="4" y="226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5" name="Freeform 23"/>
              <p:cNvSpPr>
                <a:spLocks/>
              </p:cNvSpPr>
              <p:nvPr/>
            </p:nvSpPr>
            <p:spPr bwMode="auto">
              <a:xfrm rot="711168">
                <a:off x="2478" y="2278"/>
                <a:ext cx="416" cy="297"/>
              </a:xfrm>
              <a:custGeom>
                <a:avLst/>
                <a:gdLst>
                  <a:gd name="T0" fmla="*/ 488 w 408"/>
                  <a:gd name="T1" fmla="*/ 1312 h 256"/>
                  <a:gd name="T2" fmla="*/ 502 w 408"/>
                  <a:gd name="T3" fmla="*/ 1146 h 256"/>
                  <a:gd name="T4" fmla="*/ 483 w 408"/>
                  <a:gd name="T5" fmla="*/ 1120 h 256"/>
                  <a:gd name="T6" fmla="*/ 450 w 408"/>
                  <a:gd name="T7" fmla="*/ 1048 h 256"/>
                  <a:gd name="T8" fmla="*/ 417 w 408"/>
                  <a:gd name="T9" fmla="*/ 957 h 256"/>
                  <a:gd name="T10" fmla="*/ 401 w 408"/>
                  <a:gd name="T11" fmla="*/ 871 h 256"/>
                  <a:gd name="T12" fmla="*/ 360 w 408"/>
                  <a:gd name="T13" fmla="*/ 801 h 256"/>
                  <a:gd name="T14" fmla="*/ 324 w 408"/>
                  <a:gd name="T15" fmla="*/ 745 h 256"/>
                  <a:gd name="T16" fmla="*/ 305 w 408"/>
                  <a:gd name="T17" fmla="*/ 642 h 256"/>
                  <a:gd name="T18" fmla="*/ 285 w 408"/>
                  <a:gd name="T19" fmla="*/ 637 h 256"/>
                  <a:gd name="T20" fmla="*/ 267 w 408"/>
                  <a:gd name="T21" fmla="*/ 533 h 256"/>
                  <a:gd name="T22" fmla="*/ 226 w 408"/>
                  <a:gd name="T23" fmla="*/ 490 h 256"/>
                  <a:gd name="T24" fmla="*/ 208 w 408"/>
                  <a:gd name="T25" fmla="*/ 477 h 256"/>
                  <a:gd name="T26" fmla="*/ 179 w 408"/>
                  <a:gd name="T27" fmla="*/ 386 h 256"/>
                  <a:gd name="T28" fmla="*/ 171 w 408"/>
                  <a:gd name="T29" fmla="*/ 338 h 256"/>
                  <a:gd name="T30" fmla="*/ 152 w 408"/>
                  <a:gd name="T31" fmla="*/ 294 h 256"/>
                  <a:gd name="T32" fmla="*/ 122 w 408"/>
                  <a:gd name="T33" fmla="*/ 253 h 256"/>
                  <a:gd name="T34" fmla="*/ 100 w 408"/>
                  <a:gd name="T35" fmla="*/ 162 h 256"/>
                  <a:gd name="T36" fmla="*/ 77 w 408"/>
                  <a:gd name="T37" fmla="*/ 162 h 256"/>
                  <a:gd name="T38" fmla="*/ 57 w 408"/>
                  <a:gd name="T39" fmla="*/ 121 h 256"/>
                  <a:gd name="T40" fmla="*/ 39 w 408"/>
                  <a:gd name="T41" fmla="*/ 0 h 256"/>
                  <a:gd name="T42" fmla="*/ 0 w 408"/>
                  <a:gd name="T43" fmla="*/ 140 h 256"/>
                  <a:gd name="T44" fmla="*/ 43 w 408"/>
                  <a:gd name="T45" fmla="*/ 319 h 256"/>
                  <a:gd name="T46" fmla="*/ 65 w 408"/>
                  <a:gd name="T47" fmla="*/ 370 h 256"/>
                  <a:gd name="T48" fmla="*/ 100 w 408"/>
                  <a:gd name="T49" fmla="*/ 370 h 256"/>
                  <a:gd name="T50" fmla="*/ 110 w 408"/>
                  <a:gd name="T51" fmla="*/ 443 h 256"/>
                  <a:gd name="T52" fmla="*/ 118 w 408"/>
                  <a:gd name="T53" fmla="*/ 505 h 256"/>
                  <a:gd name="T54" fmla="*/ 140 w 408"/>
                  <a:gd name="T55" fmla="*/ 520 h 256"/>
                  <a:gd name="T56" fmla="*/ 181 w 408"/>
                  <a:gd name="T57" fmla="*/ 552 h 256"/>
                  <a:gd name="T58" fmla="*/ 203 w 408"/>
                  <a:gd name="T59" fmla="*/ 680 h 256"/>
                  <a:gd name="T60" fmla="*/ 230 w 408"/>
                  <a:gd name="T61" fmla="*/ 657 h 256"/>
                  <a:gd name="T62" fmla="*/ 252 w 408"/>
                  <a:gd name="T63" fmla="*/ 760 h 256"/>
                  <a:gd name="T64" fmla="*/ 260 w 408"/>
                  <a:gd name="T65" fmla="*/ 806 h 256"/>
                  <a:gd name="T66" fmla="*/ 280 w 408"/>
                  <a:gd name="T67" fmla="*/ 832 h 256"/>
                  <a:gd name="T68" fmla="*/ 302 w 408"/>
                  <a:gd name="T69" fmla="*/ 832 h 256"/>
                  <a:gd name="T70" fmla="*/ 312 w 408"/>
                  <a:gd name="T71" fmla="*/ 923 h 256"/>
                  <a:gd name="T72" fmla="*/ 329 w 408"/>
                  <a:gd name="T73" fmla="*/ 965 h 256"/>
                  <a:gd name="T74" fmla="*/ 350 w 408"/>
                  <a:gd name="T75" fmla="*/ 942 h 256"/>
                  <a:gd name="T76" fmla="*/ 364 w 408"/>
                  <a:gd name="T77" fmla="*/ 965 h 256"/>
                  <a:gd name="T78" fmla="*/ 376 w 408"/>
                  <a:gd name="T79" fmla="*/ 1048 h 256"/>
                  <a:gd name="T80" fmla="*/ 428 w 408"/>
                  <a:gd name="T81" fmla="*/ 1159 h 256"/>
                  <a:gd name="T82" fmla="*/ 463 w 408"/>
                  <a:gd name="T83" fmla="*/ 1259 h 256"/>
                  <a:gd name="T84" fmla="*/ 471 w 408"/>
                  <a:gd name="T85" fmla="*/ 1251 h 256"/>
                  <a:gd name="T86" fmla="*/ 481 w 408"/>
                  <a:gd name="T87" fmla="*/ 1312 h 256"/>
                  <a:gd name="T88" fmla="*/ 505 w 408"/>
                  <a:gd name="T89" fmla="*/ 1183 h 256"/>
                  <a:gd name="T90" fmla="*/ 505 w 408"/>
                  <a:gd name="T91" fmla="*/ 1128 h 256"/>
                  <a:gd name="T92" fmla="*/ 490 w 408"/>
                  <a:gd name="T93" fmla="*/ 1110 h 25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408"/>
                  <a:gd name="T142" fmla="*/ 0 h 256"/>
                  <a:gd name="T143" fmla="*/ 408 w 408"/>
                  <a:gd name="T144" fmla="*/ 256 h 256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408" h="256">
                    <a:moveTo>
                      <a:pt x="394" y="256"/>
                    </a:moveTo>
                    <a:cubicBezTo>
                      <a:pt x="400" y="246"/>
                      <a:pt x="403" y="235"/>
                      <a:pt x="406" y="224"/>
                    </a:cubicBezTo>
                    <a:cubicBezTo>
                      <a:pt x="401" y="221"/>
                      <a:pt x="395" y="221"/>
                      <a:pt x="390" y="218"/>
                    </a:cubicBezTo>
                    <a:cubicBezTo>
                      <a:pt x="378" y="210"/>
                      <a:pt x="382" y="207"/>
                      <a:pt x="364" y="204"/>
                    </a:cubicBezTo>
                    <a:cubicBezTo>
                      <a:pt x="358" y="186"/>
                      <a:pt x="357" y="188"/>
                      <a:pt x="336" y="186"/>
                    </a:cubicBezTo>
                    <a:cubicBezTo>
                      <a:pt x="333" y="178"/>
                      <a:pt x="331" y="175"/>
                      <a:pt x="324" y="170"/>
                    </a:cubicBezTo>
                    <a:cubicBezTo>
                      <a:pt x="309" y="175"/>
                      <a:pt x="305" y="156"/>
                      <a:pt x="290" y="156"/>
                    </a:cubicBezTo>
                    <a:lnTo>
                      <a:pt x="262" y="146"/>
                    </a:lnTo>
                    <a:lnTo>
                      <a:pt x="246" y="126"/>
                    </a:lnTo>
                    <a:lnTo>
                      <a:pt x="230" y="124"/>
                    </a:lnTo>
                    <a:lnTo>
                      <a:pt x="216" y="104"/>
                    </a:lnTo>
                    <a:lnTo>
                      <a:pt x="182" y="96"/>
                    </a:lnTo>
                    <a:lnTo>
                      <a:pt x="168" y="94"/>
                    </a:lnTo>
                    <a:lnTo>
                      <a:pt x="146" y="76"/>
                    </a:lnTo>
                    <a:lnTo>
                      <a:pt x="138" y="66"/>
                    </a:lnTo>
                    <a:lnTo>
                      <a:pt x="122" y="58"/>
                    </a:lnTo>
                    <a:lnTo>
                      <a:pt x="100" y="50"/>
                    </a:lnTo>
                    <a:lnTo>
                      <a:pt x="78" y="32"/>
                    </a:lnTo>
                    <a:lnTo>
                      <a:pt x="66" y="32"/>
                    </a:lnTo>
                    <a:lnTo>
                      <a:pt x="46" y="24"/>
                    </a:lnTo>
                    <a:lnTo>
                      <a:pt x="28" y="0"/>
                    </a:lnTo>
                    <a:lnTo>
                      <a:pt x="0" y="28"/>
                    </a:lnTo>
                    <a:lnTo>
                      <a:pt x="32" y="62"/>
                    </a:lnTo>
                    <a:lnTo>
                      <a:pt x="54" y="72"/>
                    </a:lnTo>
                    <a:lnTo>
                      <a:pt x="78" y="72"/>
                    </a:lnTo>
                    <a:lnTo>
                      <a:pt x="88" y="86"/>
                    </a:lnTo>
                    <a:lnTo>
                      <a:pt x="96" y="98"/>
                    </a:lnTo>
                    <a:lnTo>
                      <a:pt x="114" y="102"/>
                    </a:lnTo>
                    <a:lnTo>
                      <a:pt x="148" y="108"/>
                    </a:lnTo>
                    <a:lnTo>
                      <a:pt x="164" y="132"/>
                    </a:lnTo>
                    <a:lnTo>
                      <a:pt x="186" y="128"/>
                    </a:lnTo>
                    <a:lnTo>
                      <a:pt x="204" y="148"/>
                    </a:lnTo>
                    <a:lnTo>
                      <a:pt x="210" y="158"/>
                    </a:lnTo>
                    <a:lnTo>
                      <a:pt x="226" y="162"/>
                    </a:lnTo>
                    <a:lnTo>
                      <a:pt x="244" y="162"/>
                    </a:lnTo>
                    <a:lnTo>
                      <a:pt x="252" y="180"/>
                    </a:lnTo>
                    <a:lnTo>
                      <a:pt x="266" y="188"/>
                    </a:lnTo>
                    <a:lnTo>
                      <a:pt x="282" y="184"/>
                    </a:lnTo>
                    <a:lnTo>
                      <a:pt x="294" y="188"/>
                    </a:lnTo>
                    <a:lnTo>
                      <a:pt x="304" y="204"/>
                    </a:lnTo>
                    <a:cubicBezTo>
                      <a:pt x="344" y="213"/>
                      <a:pt x="323" y="210"/>
                      <a:pt x="346" y="226"/>
                    </a:cubicBezTo>
                    <a:cubicBezTo>
                      <a:pt x="354" y="238"/>
                      <a:pt x="363" y="239"/>
                      <a:pt x="374" y="246"/>
                    </a:cubicBezTo>
                    <a:cubicBezTo>
                      <a:pt x="376" y="245"/>
                      <a:pt x="378" y="243"/>
                      <a:pt x="380" y="244"/>
                    </a:cubicBezTo>
                    <a:cubicBezTo>
                      <a:pt x="384" y="247"/>
                      <a:pt x="388" y="256"/>
                      <a:pt x="388" y="256"/>
                    </a:cubicBezTo>
                    <a:cubicBezTo>
                      <a:pt x="399" y="253"/>
                      <a:pt x="404" y="241"/>
                      <a:pt x="408" y="230"/>
                    </a:cubicBezTo>
                    <a:cubicBezTo>
                      <a:pt x="406" y="219"/>
                      <a:pt x="403" y="220"/>
                      <a:pt x="408" y="220"/>
                    </a:cubicBezTo>
                    <a:lnTo>
                      <a:pt x="396" y="216"/>
                    </a:lnTo>
                  </a:path>
                </a:pathLst>
              </a:custGeom>
              <a:solidFill>
                <a:srgbClr val="00FF00"/>
              </a:solidFill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6" name="Rectangle 24"/>
              <p:cNvSpPr>
                <a:spLocks noChangeArrowheads="1"/>
              </p:cNvSpPr>
              <p:nvPr/>
            </p:nvSpPr>
            <p:spPr bwMode="auto">
              <a:xfrm>
                <a:off x="4128" y="971"/>
                <a:ext cx="27" cy="2972"/>
              </a:xfrm>
              <a:prstGeom prst="rect">
                <a:avLst/>
              </a:prstGeom>
              <a:gradFill rotWithShape="1">
                <a:gsLst>
                  <a:gs pos="0">
                    <a:srgbClr val="EAEAEA"/>
                  </a:gs>
                  <a:gs pos="100000">
                    <a:srgbClr val="333333"/>
                  </a:gs>
                </a:gsLst>
                <a:lin ang="0" scaled="1"/>
              </a:gradFill>
              <a:ln w="12700">
                <a:solidFill>
                  <a:srgbClr val="C0C0C0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 eaLnBrk="0" hangingPunct="0">
                  <a:spcAft>
                    <a:spcPts val="600"/>
                  </a:spcAft>
                </a:pPr>
                <a:endParaRPr lang="de-CH" sz="1000"/>
              </a:p>
            </p:txBody>
          </p:sp>
          <p:sp>
            <p:nvSpPr>
              <p:cNvPr id="27" name="Freeform 25"/>
              <p:cNvSpPr>
                <a:spLocks/>
              </p:cNvSpPr>
              <p:nvPr/>
            </p:nvSpPr>
            <p:spPr bwMode="auto">
              <a:xfrm flipH="1">
                <a:off x="4104" y="964"/>
                <a:ext cx="153" cy="219"/>
              </a:xfrm>
              <a:custGeom>
                <a:avLst/>
                <a:gdLst>
                  <a:gd name="T0" fmla="*/ 62971 w 80"/>
                  <a:gd name="T1" fmla="*/ 3 h 217"/>
                  <a:gd name="T2" fmla="*/ 48004 w 80"/>
                  <a:gd name="T3" fmla="*/ 23 h 217"/>
                  <a:gd name="T4" fmla="*/ 40069 w 80"/>
                  <a:gd name="T5" fmla="*/ 74 h 217"/>
                  <a:gd name="T6" fmla="*/ 32926 w 80"/>
                  <a:gd name="T7" fmla="*/ 140 h 217"/>
                  <a:gd name="T8" fmla="*/ 25100 w 80"/>
                  <a:gd name="T9" fmla="*/ 160 h 217"/>
                  <a:gd name="T10" fmla="*/ 0 w 80"/>
                  <a:gd name="T11" fmla="*/ 225 h 217"/>
                  <a:gd name="T12" fmla="*/ 30036 w 80"/>
                  <a:gd name="T13" fmla="*/ 229 h 217"/>
                  <a:gd name="T14" fmla="*/ 42370 w 80"/>
                  <a:gd name="T15" fmla="*/ 239 h 217"/>
                  <a:gd name="T16" fmla="*/ 52402 w 80"/>
                  <a:gd name="T17" fmla="*/ 227 h 217"/>
                  <a:gd name="T18" fmla="*/ 57444 w 80"/>
                  <a:gd name="T19" fmla="*/ 215 h 217"/>
                  <a:gd name="T20" fmla="*/ 82542 w 80"/>
                  <a:gd name="T21" fmla="*/ 112 h 217"/>
                  <a:gd name="T22" fmla="*/ 64579 w 80"/>
                  <a:gd name="T23" fmla="*/ 70 h 217"/>
                  <a:gd name="T24" fmla="*/ 60391 w 80"/>
                  <a:gd name="T25" fmla="*/ 43 h 217"/>
                  <a:gd name="T26" fmla="*/ 62971 w 80"/>
                  <a:gd name="T27" fmla="*/ 70 h 217"/>
                  <a:gd name="T28" fmla="*/ 87684 w 80"/>
                  <a:gd name="T29" fmla="*/ 76 h 217"/>
                  <a:gd name="T30" fmla="*/ 85154 w 80"/>
                  <a:gd name="T31" fmla="*/ 3 h 217"/>
                  <a:gd name="T32" fmla="*/ 62971 w 80"/>
                  <a:gd name="T33" fmla="*/ 1 h 217"/>
                  <a:gd name="T34" fmla="*/ 62971 w 80"/>
                  <a:gd name="T35" fmla="*/ 3 h 217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80"/>
                  <a:gd name="T55" fmla="*/ 0 h 217"/>
                  <a:gd name="T56" fmla="*/ 80 w 80"/>
                  <a:gd name="T57" fmla="*/ 217 h 217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80" h="217">
                    <a:moveTo>
                      <a:pt x="50" y="3"/>
                    </a:moveTo>
                    <a:cubicBezTo>
                      <a:pt x="47" y="11"/>
                      <a:pt x="44" y="17"/>
                      <a:pt x="38" y="23"/>
                    </a:cubicBezTo>
                    <a:cubicBezTo>
                      <a:pt x="36" y="36"/>
                      <a:pt x="36" y="50"/>
                      <a:pt x="32" y="63"/>
                    </a:cubicBezTo>
                    <a:cubicBezTo>
                      <a:pt x="30" y="85"/>
                      <a:pt x="29" y="107"/>
                      <a:pt x="26" y="129"/>
                    </a:cubicBezTo>
                    <a:cubicBezTo>
                      <a:pt x="25" y="136"/>
                      <a:pt x="20" y="149"/>
                      <a:pt x="20" y="149"/>
                    </a:cubicBezTo>
                    <a:cubicBezTo>
                      <a:pt x="18" y="164"/>
                      <a:pt x="9" y="189"/>
                      <a:pt x="0" y="203"/>
                    </a:cubicBezTo>
                    <a:cubicBezTo>
                      <a:pt x="8" y="206"/>
                      <a:pt x="16" y="204"/>
                      <a:pt x="24" y="207"/>
                    </a:cubicBezTo>
                    <a:cubicBezTo>
                      <a:pt x="28" y="209"/>
                      <a:pt x="30" y="214"/>
                      <a:pt x="34" y="217"/>
                    </a:cubicBezTo>
                    <a:cubicBezTo>
                      <a:pt x="37" y="213"/>
                      <a:pt x="40" y="210"/>
                      <a:pt x="42" y="205"/>
                    </a:cubicBezTo>
                    <a:cubicBezTo>
                      <a:pt x="43" y="201"/>
                      <a:pt x="46" y="193"/>
                      <a:pt x="46" y="193"/>
                    </a:cubicBezTo>
                    <a:cubicBezTo>
                      <a:pt x="41" y="159"/>
                      <a:pt x="60" y="133"/>
                      <a:pt x="66" y="101"/>
                    </a:cubicBezTo>
                    <a:cubicBezTo>
                      <a:pt x="65" y="87"/>
                      <a:pt x="68" y="64"/>
                      <a:pt x="52" y="59"/>
                    </a:cubicBezTo>
                    <a:cubicBezTo>
                      <a:pt x="50" y="54"/>
                      <a:pt x="48" y="38"/>
                      <a:pt x="48" y="43"/>
                    </a:cubicBezTo>
                    <a:cubicBezTo>
                      <a:pt x="48" y="48"/>
                      <a:pt x="48" y="54"/>
                      <a:pt x="50" y="59"/>
                    </a:cubicBezTo>
                    <a:cubicBezTo>
                      <a:pt x="51" y="62"/>
                      <a:pt x="67" y="64"/>
                      <a:pt x="70" y="65"/>
                    </a:cubicBezTo>
                    <a:cubicBezTo>
                      <a:pt x="80" y="62"/>
                      <a:pt x="77" y="8"/>
                      <a:pt x="68" y="3"/>
                    </a:cubicBezTo>
                    <a:cubicBezTo>
                      <a:pt x="63" y="0"/>
                      <a:pt x="56" y="2"/>
                      <a:pt x="50" y="1"/>
                    </a:cubicBezTo>
                    <a:cubicBezTo>
                      <a:pt x="42" y="9"/>
                      <a:pt x="42" y="9"/>
                      <a:pt x="50" y="3"/>
                    </a:cubicBez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8" name="Freeform 26"/>
              <p:cNvSpPr>
                <a:spLocks/>
              </p:cNvSpPr>
              <p:nvPr/>
            </p:nvSpPr>
            <p:spPr bwMode="auto">
              <a:xfrm rot="21479897" flipH="1">
                <a:off x="4118" y="1277"/>
                <a:ext cx="403" cy="431"/>
              </a:xfrm>
              <a:custGeom>
                <a:avLst/>
                <a:gdLst>
                  <a:gd name="T0" fmla="*/ 705 w 378"/>
                  <a:gd name="T1" fmla="*/ 348893 h 220"/>
                  <a:gd name="T2" fmla="*/ 749 w 378"/>
                  <a:gd name="T3" fmla="*/ 309944 h 220"/>
                  <a:gd name="T4" fmla="*/ 715 w 378"/>
                  <a:gd name="T5" fmla="*/ 287320 h 220"/>
                  <a:gd name="T6" fmla="*/ 705 w 378"/>
                  <a:gd name="T7" fmla="*/ 342145 h 220"/>
                  <a:gd name="T8" fmla="*/ 702 w 378"/>
                  <a:gd name="T9" fmla="*/ 299694 h 220"/>
                  <a:gd name="T10" fmla="*/ 691 w 378"/>
                  <a:gd name="T11" fmla="*/ 280530 h 220"/>
                  <a:gd name="T12" fmla="*/ 676 w 378"/>
                  <a:gd name="T13" fmla="*/ 277121 h 220"/>
                  <a:gd name="T14" fmla="*/ 651 w 378"/>
                  <a:gd name="T15" fmla="*/ 251761 h 220"/>
                  <a:gd name="T16" fmla="*/ 613 w 378"/>
                  <a:gd name="T17" fmla="*/ 234558 h 220"/>
                  <a:gd name="T18" fmla="*/ 583 w 378"/>
                  <a:gd name="T19" fmla="*/ 212632 h 220"/>
                  <a:gd name="T20" fmla="*/ 543 w 378"/>
                  <a:gd name="T21" fmla="*/ 215406 h 220"/>
                  <a:gd name="T22" fmla="*/ 461 w 378"/>
                  <a:gd name="T23" fmla="*/ 179899 h 220"/>
                  <a:gd name="T24" fmla="*/ 423 w 378"/>
                  <a:gd name="T25" fmla="*/ 139997 h 220"/>
                  <a:gd name="T26" fmla="*/ 383 w 378"/>
                  <a:gd name="T27" fmla="*/ 127615 h 220"/>
                  <a:gd name="T28" fmla="*/ 328 w 378"/>
                  <a:gd name="T29" fmla="*/ 124150 h 220"/>
                  <a:gd name="T30" fmla="*/ 204 w 378"/>
                  <a:gd name="T31" fmla="*/ 68362 h 220"/>
                  <a:gd name="T32" fmla="*/ 102 w 378"/>
                  <a:gd name="T33" fmla="*/ 19977 h 220"/>
                  <a:gd name="T34" fmla="*/ 50 w 378"/>
                  <a:gd name="T35" fmla="*/ 0 h 220"/>
                  <a:gd name="T36" fmla="*/ 19 w 378"/>
                  <a:gd name="T37" fmla="*/ 42514 h 220"/>
                  <a:gd name="T38" fmla="*/ 2 w 378"/>
                  <a:gd name="T39" fmla="*/ 71460 h 220"/>
                  <a:gd name="T40" fmla="*/ 0 w 378"/>
                  <a:gd name="T41" fmla="*/ 81635 h 220"/>
                  <a:gd name="T42" fmla="*/ 53 w 378"/>
                  <a:gd name="T43" fmla="*/ 88251 h 220"/>
                  <a:gd name="T44" fmla="*/ 92 w 378"/>
                  <a:gd name="T45" fmla="*/ 120600 h 220"/>
                  <a:gd name="T46" fmla="*/ 165 w 378"/>
                  <a:gd name="T47" fmla="*/ 120600 h 220"/>
                  <a:gd name="T48" fmla="*/ 191 w 378"/>
                  <a:gd name="T49" fmla="*/ 127615 h 220"/>
                  <a:gd name="T50" fmla="*/ 246 w 378"/>
                  <a:gd name="T51" fmla="*/ 166660 h 220"/>
                  <a:gd name="T52" fmla="*/ 297 w 378"/>
                  <a:gd name="T53" fmla="*/ 182337 h 220"/>
                  <a:gd name="T54" fmla="*/ 373 w 378"/>
                  <a:gd name="T55" fmla="*/ 224837 h 220"/>
                  <a:gd name="T56" fmla="*/ 409 w 378"/>
                  <a:gd name="T57" fmla="*/ 231684 h 220"/>
                  <a:gd name="T58" fmla="*/ 439 w 378"/>
                  <a:gd name="T59" fmla="*/ 257965 h 220"/>
                  <a:gd name="T60" fmla="*/ 501 w 378"/>
                  <a:gd name="T61" fmla="*/ 267369 h 220"/>
                  <a:gd name="T62" fmla="*/ 518 w 378"/>
                  <a:gd name="T63" fmla="*/ 297041 h 220"/>
                  <a:gd name="T64" fmla="*/ 602 w 378"/>
                  <a:gd name="T65" fmla="*/ 326502 h 220"/>
                  <a:gd name="T66" fmla="*/ 654 w 378"/>
                  <a:gd name="T67" fmla="*/ 336403 h 220"/>
                  <a:gd name="T68" fmla="*/ 691 w 378"/>
                  <a:gd name="T69" fmla="*/ 345666 h 220"/>
                  <a:gd name="T70" fmla="*/ 705 w 378"/>
                  <a:gd name="T71" fmla="*/ 348893 h 220"/>
                  <a:gd name="T72" fmla="*/ 710 w 378"/>
                  <a:gd name="T73" fmla="*/ 358661 h 220"/>
                  <a:gd name="T74" fmla="*/ 705 w 378"/>
                  <a:gd name="T75" fmla="*/ 348893 h 220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378"/>
                  <a:gd name="T115" fmla="*/ 0 h 220"/>
                  <a:gd name="T116" fmla="*/ 378 w 378"/>
                  <a:gd name="T117" fmla="*/ 220 h 220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378" h="220">
                    <a:moveTo>
                      <a:pt x="348" y="214"/>
                    </a:moveTo>
                    <a:cubicBezTo>
                      <a:pt x="378" y="209"/>
                      <a:pt x="367" y="214"/>
                      <a:pt x="370" y="190"/>
                    </a:cubicBezTo>
                    <a:cubicBezTo>
                      <a:pt x="368" y="176"/>
                      <a:pt x="368" y="171"/>
                      <a:pt x="354" y="176"/>
                    </a:cubicBezTo>
                    <a:cubicBezTo>
                      <a:pt x="350" y="187"/>
                      <a:pt x="352" y="199"/>
                      <a:pt x="348" y="210"/>
                    </a:cubicBezTo>
                    <a:cubicBezTo>
                      <a:pt x="330" y="206"/>
                      <a:pt x="342" y="196"/>
                      <a:pt x="346" y="184"/>
                    </a:cubicBezTo>
                    <a:cubicBezTo>
                      <a:pt x="345" y="180"/>
                      <a:pt x="345" y="175"/>
                      <a:pt x="342" y="172"/>
                    </a:cubicBezTo>
                    <a:cubicBezTo>
                      <a:pt x="340" y="170"/>
                      <a:pt x="336" y="172"/>
                      <a:pt x="334" y="170"/>
                    </a:cubicBezTo>
                    <a:cubicBezTo>
                      <a:pt x="327" y="165"/>
                      <a:pt x="331" y="158"/>
                      <a:pt x="322" y="154"/>
                    </a:cubicBezTo>
                    <a:cubicBezTo>
                      <a:pt x="316" y="151"/>
                      <a:pt x="304" y="144"/>
                      <a:pt x="304" y="144"/>
                    </a:cubicBezTo>
                    <a:cubicBezTo>
                      <a:pt x="300" y="135"/>
                      <a:pt x="297" y="133"/>
                      <a:pt x="288" y="130"/>
                    </a:cubicBezTo>
                    <a:cubicBezTo>
                      <a:pt x="273" y="135"/>
                      <a:pt x="280" y="135"/>
                      <a:pt x="268" y="132"/>
                    </a:cubicBezTo>
                    <a:cubicBezTo>
                      <a:pt x="257" y="115"/>
                      <a:pt x="248" y="113"/>
                      <a:pt x="228" y="110"/>
                    </a:cubicBezTo>
                    <a:cubicBezTo>
                      <a:pt x="216" y="103"/>
                      <a:pt x="218" y="94"/>
                      <a:pt x="208" y="86"/>
                    </a:cubicBezTo>
                    <a:cubicBezTo>
                      <a:pt x="203" y="82"/>
                      <a:pt x="190" y="78"/>
                      <a:pt x="190" y="78"/>
                    </a:cubicBezTo>
                    <a:cubicBezTo>
                      <a:pt x="180" y="81"/>
                      <a:pt x="171" y="79"/>
                      <a:pt x="162" y="76"/>
                    </a:cubicBezTo>
                    <a:cubicBezTo>
                      <a:pt x="153" y="48"/>
                      <a:pt x="125" y="45"/>
                      <a:pt x="100" y="42"/>
                    </a:cubicBezTo>
                    <a:cubicBezTo>
                      <a:pt x="84" y="18"/>
                      <a:pt x="78" y="19"/>
                      <a:pt x="50" y="12"/>
                    </a:cubicBezTo>
                    <a:cubicBezTo>
                      <a:pt x="41" y="10"/>
                      <a:pt x="33" y="3"/>
                      <a:pt x="24" y="0"/>
                    </a:cubicBezTo>
                    <a:cubicBezTo>
                      <a:pt x="8" y="3"/>
                      <a:pt x="11" y="13"/>
                      <a:pt x="8" y="26"/>
                    </a:cubicBezTo>
                    <a:cubicBezTo>
                      <a:pt x="6" y="32"/>
                      <a:pt x="4" y="38"/>
                      <a:pt x="2" y="44"/>
                    </a:cubicBezTo>
                    <a:cubicBezTo>
                      <a:pt x="1" y="46"/>
                      <a:pt x="0" y="50"/>
                      <a:pt x="0" y="50"/>
                    </a:cubicBezTo>
                    <a:cubicBezTo>
                      <a:pt x="9" y="51"/>
                      <a:pt x="19" y="49"/>
                      <a:pt x="26" y="54"/>
                    </a:cubicBezTo>
                    <a:cubicBezTo>
                      <a:pt x="35" y="60"/>
                      <a:pt x="35" y="70"/>
                      <a:pt x="46" y="74"/>
                    </a:cubicBezTo>
                    <a:cubicBezTo>
                      <a:pt x="63" y="72"/>
                      <a:pt x="66" y="71"/>
                      <a:pt x="82" y="74"/>
                    </a:cubicBezTo>
                    <a:cubicBezTo>
                      <a:pt x="86" y="75"/>
                      <a:pt x="94" y="78"/>
                      <a:pt x="94" y="78"/>
                    </a:cubicBezTo>
                    <a:cubicBezTo>
                      <a:pt x="102" y="89"/>
                      <a:pt x="109" y="99"/>
                      <a:pt x="122" y="102"/>
                    </a:cubicBezTo>
                    <a:cubicBezTo>
                      <a:pt x="130" y="107"/>
                      <a:pt x="139" y="108"/>
                      <a:pt x="148" y="112"/>
                    </a:cubicBezTo>
                    <a:cubicBezTo>
                      <a:pt x="161" y="125"/>
                      <a:pt x="166" y="132"/>
                      <a:pt x="184" y="138"/>
                    </a:cubicBezTo>
                    <a:cubicBezTo>
                      <a:pt x="190" y="140"/>
                      <a:pt x="204" y="142"/>
                      <a:pt x="204" y="142"/>
                    </a:cubicBezTo>
                    <a:cubicBezTo>
                      <a:pt x="210" y="146"/>
                      <a:pt x="211" y="157"/>
                      <a:pt x="218" y="158"/>
                    </a:cubicBezTo>
                    <a:cubicBezTo>
                      <a:pt x="229" y="159"/>
                      <a:pt x="238" y="161"/>
                      <a:pt x="248" y="164"/>
                    </a:cubicBezTo>
                    <a:cubicBezTo>
                      <a:pt x="253" y="178"/>
                      <a:pt x="250" y="172"/>
                      <a:pt x="256" y="182"/>
                    </a:cubicBezTo>
                    <a:cubicBezTo>
                      <a:pt x="276" y="175"/>
                      <a:pt x="284" y="191"/>
                      <a:pt x="298" y="200"/>
                    </a:cubicBezTo>
                    <a:cubicBezTo>
                      <a:pt x="315" y="194"/>
                      <a:pt x="314" y="200"/>
                      <a:pt x="324" y="206"/>
                    </a:cubicBezTo>
                    <a:cubicBezTo>
                      <a:pt x="324" y="206"/>
                      <a:pt x="339" y="211"/>
                      <a:pt x="342" y="212"/>
                    </a:cubicBezTo>
                    <a:cubicBezTo>
                      <a:pt x="344" y="213"/>
                      <a:pt x="348" y="214"/>
                      <a:pt x="348" y="214"/>
                    </a:cubicBezTo>
                    <a:cubicBezTo>
                      <a:pt x="349" y="216"/>
                      <a:pt x="352" y="220"/>
                      <a:pt x="352" y="220"/>
                    </a:cubicBezTo>
                    <a:cubicBezTo>
                      <a:pt x="352" y="220"/>
                      <a:pt x="349" y="216"/>
                      <a:pt x="348" y="214"/>
                    </a:cubicBez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9" name="Freeform 27"/>
              <p:cNvSpPr>
                <a:spLocks/>
              </p:cNvSpPr>
              <p:nvPr/>
            </p:nvSpPr>
            <p:spPr bwMode="auto">
              <a:xfrm rot="-706680">
                <a:off x="4091" y="3323"/>
                <a:ext cx="465" cy="100"/>
              </a:xfrm>
              <a:custGeom>
                <a:avLst/>
                <a:gdLst>
                  <a:gd name="T0" fmla="*/ 8 w 456"/>
                  <a:gd name="T1" fmla="*/ 5463 h 60"/>
                  <a:gd name="T2" fmla="*/ 4 w 456"/>
                  <a:gd name="T3" fmla="*/ 9930 h 60"/>
                  <a:gd name="T4" fmla="*/ 0 w 456"/>
                  <a:gd name="T5" fmla="*/ 14408 h 60"/>
                  <a:gd name="T6" fmla="*/ 47 w 456"/>
                  <a:gd name="T7" fmla="*/ 15370 h 60"/>
                  <a:gd name="T8" fmla="*/ 55 w 456"/>
                  <a:gd name="T9" fmla="*/ 16550 h 60"/>
                  <a:gd name="T10" fmla="*/ 86 w 456"/>
                  <a:gd name="T11" fmla="*/ 13217 h 60"/>
                  <a:gd name="T12" fmla="*/ 110 w 456"/>
                  <a:gd name="T13" fmla="*/ 14408 h 60"/>
                  <a:gd name="T14" fmla="*/ 149 w 456"/>
                  <a:gd name="T15" fmla="*/ 12695 h 60"/>
                  <a:gd name="T16" fmla="*/ 171 w 456"/>
                  <a:gd name="T17" fmla="*/ 12062 h 60"/>
                  <a:gd name="T18" fmla="*/ 226 w 456"/>
                  <a:gd name="T19" fmla="*/ 14895 h 60"/>
                  <a:gd name="T20" fmla="*/ 250 w 456"/>
                  <a:gd name="T21" fmla="*/ 10438 h 60"/>
                  <a:gd name="T22" fmla="*/ 291 w 456"/>
                  <a:gd name="T23" fmla="*/ 12062 h 60"/>
                  <a:gd name="T24" fmla="*/ 329 w 456"/>
                  <a:gd name="T25" fmla="*/ 15370 h 60"/>
                  <a:gd name="T26" fmla="*/ 351 w 456"/>
                  <a:gd name="T27" fmla="*/ 14408 h 60"/>
                  <a:gd name="T28" fmla="*/ 372 w 456"/>
                  <a:gd name="T29" fmla="*/ 12062 h 60"/>
                  <a:gd name="T30" fmla="*/ 391 w 456"/>
                  <a:gd name="T31" fmla="*/ 9930 h 60"/>
                  <a:gd name="T32" fmla="*/ 407 w 456"/>
                  <a:gd name="T33" fmla="*/ 9930 h 60"/>
                  <a:gd name="T34" fmla="*/ 441 w 456"/>
                  <a:gd name="T35" fmla="*/ 11612 h 60"/>
                  <a:gd name="T36" fmla="*/ 467 w 456"/>
                  <a:gd name="T37" fmla="*/ 14895 h 60"/>
                  <a:gd name="T38" fmla="*/ 490 w 456"/>
                  <a:gd name="T39" fmla="*/ 11147 h 60"/>
                  <a:gd name="T40" fmla="*/ 508 w 456"/>
                  <a:gd name="T41" fmla="*/ 10438 h 60"/>
                  <a:gd name="T42" fmla="*/ 533 w 456"/>
                  <a:gd name="T43" fmla="*/ 13217 h 60"/>
                  <a:gd name="T44" fmla="*/ 566 w 456"/>
                  <a:gd name="T45" fmla="*/ 3758 h 60"/>
                  <a:gd name="T46" fmla="*/ 528 w 456"/>
                  <a:gd name="T47" fmla="*/ 478 h 60"/>
                  <a:gd name="T48" fmla="*/ 500 w 456"/>
                  <a:gd name="T49" fmla="*/ 0 h 60"/>
                  <a:gd name="T50" fmla="*/ 479 w 456"/>
                  <a:gd name="T51" fmla="*/ 3278 h 60"/>
                  <a:gd name="T52" fmla="*/ 446 w 456"/>
                  <a:gd name="T53" fmla="*/ 3278 h 60"/>
                  <a:gd name="T54" fmla="*/ 429 w 456"/>
                  <a:gd name="T55" fmla="*/ 478 h 60"/>
                  <a:gd name="T56" fmla="*/ 407 w 456"/>
                  <a:gd name="T57" fmla="*/ 478 h 60"/>
                  <a:gd name="T58" fmla="*/ 381 w 456"/>
                  <a:gd name="T59" fmla="*/ 2213 h 60"/>
                  <a:gd name="T60" fmla="*/ 358 w 456"/>
                  <a:gd name="T61" fmla="*/ 4458 h 60"/>
                  <a:gd name="T62" fmla="*/ 334 w 456"/>
                  <a:gd name="T63" fmla="*/ 4458 h 60"/>
                  <a:gd name="T64" fmla="*/ 300 w 456"/>
                  <a:gd name="T65" fmla="*/ 2792 h 60"/>
                  <a:gd name="T66" fmla="*/ 282 w 456"/>
                  <a:gd name="T67" fmla="*/ 1180 h 60"/>
                  <a:gd name="T68" fmla="*/ 235 w 456"/>
                  <a:gd name="T69" fmla="*/ 1180 h 60"/>
                  <a:gd name="T70" fmla="*/ 216 w 456"/>
                  <a:gd name="T71" fmla="*/ 4458 h 60"/>
                  <a:gd name="T72" fmla="*/ 198 w 456"/>
                  <a:gd name="T73" fmla="*/ 3278 h 60"/>
                  <a:gd name="T74" fmla="*/ 165 w 456"/>
                  <a:gd name="T75" fmla="*/ 1675 h 60"/>
                  <a:gd name="T76" fmla="*/ 143 w 456"/>
                  <a:gd name="T77" fmla="*/ 2792 h 60"/>
                  <a:gd name="T78" fmla="*/ 120 w 456"/>
                  <a:gd name="T79" fmla="*/ 5463 h 60"/>
                  <a:gd name="T80" fmla="*/ 67 w 456"/>
                  <a:gd name="T81" fmla="*/ 4922 h 60"/>
                  <a:gd name="T82" fmla="*/ 16 w 456"/>
                  <a:gd name="T83" fmla="*/ 4458 h 60"/>
                  <a:gd name="T84" fmla="*/ 8 w 456"/>
                  <a:gd name="T85" fmla="*/ 5463 h 60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456"/>
                  <a:gd name="T130" fmla="*/ 0 h 60"/>
                  <a:gd name="T131" fmla="*/ 456 w 456"/>
                  <a:gd name="T132" fmla="*/ 60 h 60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456" h="60">
                    <a:moveTo>
                      <a:pt x="8" y="20"/>
                    </a:moveTo>
                    <a:cubicBezTo>
                      <a:pt x="4" y="31"/>
                      <a:pt x="8" y="20"/>
                      <a:pt x="4" y="36"/>
                    </a:cubicBezTo>
                    <a:cubicBezTo>
                      <a:pt x="3" y="41"/>
                      <a:pt x="0" y="52"/>
                      <a:pt x="0" y="52"/>
                    </a:cubicBezTo>
                    <a:cubicBezTo>
                      <a:pt x="9" y="58"/>
                      <a:pt x="26" y="55"/>
                      <a:pt x="36" y="56"/>
                    </a:cubicBezTo>
                    <a:cubicBezTo>
                      <a:pt x="43" y="60"/>
                      <a:pt x="40" y="60"/>
                      <a:pt x="44" y="60"/>
                    </a:cubicBezTo>
                    <a:lnTo>
                      <a:pt x="70" y="48"/>
                    </a:lnTo>
                    <a:lnTo>
                      <a:pt x="88" y="52"/>
                    </a:lnTo>
                    <a:lnTo>
                      <a:pt x="120" y="46"/>
                    </a:lnTo>
                    <a:lnTo>
                      <a:pt x="138" y="44"/>
                    </a:lnTo>
                    <a:lnTo>
                      <a:pt x="182" y="54"/>
                    </a:lnTo>
                    <a:cubicBezTo>
                      <a:pt x="195" y="46"/>
                      <a:pt x="194" y="42"/>
                      <a:pt x="202" y="38"/>
                    </a:cubicBezTo>
                    <a:lnTo>
                      <a:pt x="234" y="44"/>
                    </a:lnTo>
                    <a:lnTo>
                      <a:pt x="266" y="56"/>
                    </a:lnTo>
                    <a:lnTo>
                      <a:pt x="282" y="52"/>
                    </a:lnTo>
                    <a:lnTo>
                      <a:pt x="300" y="44"/>
                    </a:lnTo>
                    <a:cubicBezTo>
                      <a:pt x="305" y="40"/>
                      <a:pt x="309" y="36"/>
                      <a:pt x="316" y="36"/>
                    </a:cubicBezTo>
                    <a:lnTo>
                      <a:pt x="328" y="36"/>
                    </a:lnTo>
                    <a:lnTo>
                      <a:pt x="356" y="42"/>
                    </a:lnTo>
                    <a:lnTo>
                      <a:pt x="376" y="54"/>
                    </a:lnTo>
                    <a:lnTo>
                      <a:pt x="396" y="40"/>
                    </a:lnTo>
                    <a:lnTo>
                      <a:pt x="410" y="38"/>
                    </a:lnTo>
                    <a:lnTo>
                      <a:pt x="430" y="48"/>
                    </a:lnTo>
                    <a:lnTo>
                      <a:pt x="456" y="14"/>
                    </a:lnTo>
                    <a:lnTo>
                      <a:pt x="426" y="2"/>
                    </a:lnTo>
                    <a:lnTo>
                      <a:pt x="404" y="0"/>
                    </a:lnTo>
                    <a:lnTo>
                      <a:pt x="386" y="12"/>
                    </a:lnTo>
                    <a:lnTo>
                      <a:pt x="360" y="12"/>
                    </a:lnTo>
                    <a:lnTo>
                      <a:pt x="346" y="2"/>
                    </a:lnTo>
                    <a:lnTo>
                      <a:pt x="328" y="2"/>
                    </a:lnTo>
                    <a:lnTo>
                      <a:pt x="308" y="8"/>
                    </a:lnTo>
                    <a:lnTo>
                      <a:pt x="288" y="16"/>
                    </a:lnTo>
                    <a:lnTo>
                      <a:pt x="270" y="16"/>
                    </a:lnTo>
                    <a:lnTo>
                      <a:pt x="242" y="10"/>
                    </a:lnTo>
                    <a:lnTo>
                      <a:pt x="228" y="4"/>
                    </a:lnTo>
                    <a:lnTo>
                      <a:pt x="190" y="4"/>
                    </a:lnTo>
                    <a:lnTo>
                      <a:pt x="174" y="16"/>
                    </a:lnTo>
                    <a:lnTo>
                      <a:pt x="160" y="12"/>
                    </a:lnTo>
                    <a:cubicBezTo>
                      <a:pt x="151" y="10"/>
                      <a:pt x="142" y="5"/>
                      <a:pt x="132" y="6"/>
                    </a:cubicBezTo>
                    <a:cubicBezTo>
                      <a:pt x="127" y="6"/>
                      <a:pt x="116" y="10"/>
                      <a:pt x="116" y="10"/>
                    </a:cubicBezTo>
                    <a:cubicBezTo>
                      <a:pt x="110" y="14"/>
                      <a:pt x="104" y="16"/>
                      <a:pt x="98" y="20"/>
                    </a:cubicBezTo>
                    <a:cubicBezTo>
                      <a:pt x="81" y="17"/>
                      <a:pt x="76" y="16"/>
                      <a:pt x="56" y="18"/>
                    </a:cubicBezTo>
                    <a:cubicBezTo>
                      <a:pt x="40" y="17"/>
                      <a:pt x="31" y="14"/>
                      <a:pt x="16" y="16"/>
                    </a:cubicBezTo>
                    <a:cubicBezTo>
                      <a:pt x="4" y="14"/>
                      <a:pt x="5" y="11"/>
                      <a:pt x="8" y="20"/>
                    </a:cubicBez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0" name="Freeform 28"/>
              <p:cNvSpPr>
                <a:spLocks/>
              </p:cNvSpPr>
              <p:nvPr/>
            </p:nvSpPr>
            <p:spPr bwMode="auto">
              <a:xfrm rot="21034155" flipH="1">
                <a:off x="4144" y="3557"/>
                <a:ext cx="92" cy="287"/>
              </a:xfrm>
              <a:custGeom>
                <a:avLst/>
                <a:gdLst>
                  <a:gd name="T0" fmla="*/ 0 w 89"/>
                  <a:gd name="T1" fmla="*/ 1206 h 248"/>
                  <a:gd name="T2" fmla="*/ 37 w 89"/>
                  <a:gd name="T3" fmla="*/ 1235 h 248"/>
                  <a:gd name="T4" fmla="*/ 61 w 89"/>
                  <a:gd name="T5" fmla="*/ 1178 h 248"/>
                  <a:gd name="T6" fmla="*/ 65 w 89"/>
                  <a:gd name="T7" fmla="*/ 1097 h 248"/>
                  <a:gd name="T8" fmla="*/ 68 w 89"/>
                  <a:gd name="T9" fmla="*/ 905 h 248"/>
                  <a:gd name="T10" fmla="*/ 76 w 89"/>
                  <a:gd name="T11" fmla="*/ 730 h 248"/>
                  <a:gd name="T12" fmla="*/ 82 w 89"/>
                  <a:gd name="T13" fmla="*/ 560 h 248"/>
                  <a:gd name="T14" fmla="*/ 88 w 89"/>
                  <a:gd name="T15" fmla="*/ 500 h 248"/>
                  <a:gd name="T16" fmla="*/ 91 w 89"/>
                  <a:gd name="T17" fmla="*/ 382 h 248"/>
                  <a:gd name="T18" fmla="*/ 79 w 89"/>
                  <a:gd name="T19" fmla="*/ 288 h 248"/>
                  <a:gd name="T20" fmla="*/ 121 w 89"/>
                  <a:gd name="T21" fmla="*/ 260 h 248"/>
                  <a:gd name="T22" fmla="*/ 121 w 89"/>
                  <a:gd name="T23" fmla="*/ 0 h 248"/>
                  <a:gd name="T24" fmla="*/ 79 w 89"/>
                  <a:gd name="T25" fmla="*/ 219 h 248"/>
                  <a:gd name="T26" fmla="*/ 70 w 89"/>
                  <a:gd name="T27" fmla="*/ 39 h 248"/>
                  <a:gd name="T28" fmla="*/ 57 w 89"/>
                  <a:gd name="T29" fmla="*/ 197 h 248"/>
                  <a:gd name="T30" fmla="*/ 35 w 89"/>
                  <a:gd name="T31" fmla="*/ 593 h 248"/>
                  <a:gd name="T32" fmla="*/ 12 w 89"/>
                  <a:gd name="T33" fmla="*/ 851 h 248"/>
                  <a:gd name="T34" fmla="*/ 12 w 89"/>
                  <a:gd name="T35" fmla="*/ 1097 h 248"/>
                  <a:gd name="T36" fmla="*/ 0 w 89"/>
                  <a:gd name="T37" fmla="*/ 1212 h 248"/>
                  <a:gd name="T38" fmla="*/ 0 w 89"/>
                  <a:gd name="T39" fmla="*/ 1206 h 24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89"/>
                  <a:gd name="T61" fmla="*/ 0 h 248"/>
                  <a:gd name="T62" fmla="*/ 89 w 89"/>
                  <a:gd name="T63" fmla="*/ 248 h 248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89" h="248">
                    <a:moveTo>
                      <a:pt x="0" y="242"/>
                    </a:moveTo>
                    <a:cubicBezTo>
                      <a:pt x="9" y="244"/>
                      <a:pt x="17" y="246"/>
                      <a:pt x="26" y="248"/>
                    </a:cubicBezTo>
                    <a:cubicBezTo>
                      <a:pt x="35" y="246"/>
                      <a:pt x="39" y="245"/>
                      <a:pt x="42" y="236"/>
                    </a:cubicBezTo>
                    <a:cubicBezTo>
                      <a:pt x="43" y="231"/>
                      <a:pt x="44" y="225"/>
                      <a:pt x="44" y="220"/>
                    </a:cubicBezTo>
                    <a:cubicBezTo>
                      <a:pt x="45" y="207"/>
                      <a:pt x="45" y="195"/>
                      <a:pt x="46" y="182"/>
                    </a:cubicBezTo>
                    <a:cubicBezTo>
                      <a:pt x="47" y="170"/>
                      <a:pt x="54" y="146"/>
                      <a:pt x="54" y="146"/>
                    </a:cubicBezTo>
                    <a:cubicBezTo>
                      <a:pt x="54" y="141"/>
                      <a:pt x="56" y="119"/>
                      <a:pt x="58" y="112"/>
                    </a:cubicBezTo>
                    <a:cubicBezTo>
                      <a:pt x="59" y="108"/>
                      <a:pt x="62" y="100"/>
                      <a:pt x="62" y="100"/>
                    </a:cubicBezTo>
                    <a:cubicBezTo>
                      <a:pt x="63" y="92"/>
                      <a:pt x="62" y="84"/>
                      <a:pt x="64" y="76"/>
                    </a:cubicBezTo>
                    <a:cubicBezTo>
                      <a:pt x="67" y="63"/>
                      <a:pt x="76" y="65"/>
                      <a:pt x="56" y="58"/>
                    </a:cubicBezTo>
                    <a:cubicBezTo>
                      <a:pt x="46" y="43"/>
                      <a:pt x="78" y="51"/>
                      <a:pt x="84" y="52"/>
                    </a:cubicBezTo>
                    <a:cubicBezTo>
                      <a:pt x="86" y="32"/>
                      <a:pt x="89" y="19"/>
                      <a:pt x="84" y="0"/>
                    </a:cubicBezTo>
                    <a:cubicBezTo>
                      <a:pt x="38" y="7"/>
                      <a:pt x="60" y="4"/>
                      <a:pt x="56" y="44"/>
                    </a:cubicBezTo>
                    <a:cubicBezTo>
                      <a:pt x="52" y="32"/>
                      <a:pt x="52" y="20"/>
                      <a:pt x="48" y="8"/>
                    </a:cubicBezTo>
                    <a:cubicBezTo>
                      <a:pt x="44" y="19"/>
                      <a:pt x="43" y="30"/>
                      <a:pt x="40" y="40"/>
                    </a:cubicBezTo>
                    <a:cubicBezTo>
                      <a:pt x="38" y="79"/>
                      <a:pt x="32" y="87"/>
                      <a:pt x="24" y="118"/>
                    </a:cubicBezTo>
                    <a:cubicBezTo>
                      <a:pt x="22" y="136"/>
                      <a:pt x="18" y="153"/>
                      <a:pt x="12" y="170"/>
                    </a:cubicBezTo>
                    <a:cubicBezTo>
                      <a:pt x="13" y="183"/>
                      <a:pt x="16" y="206"/>
                      <a:pt x="12" y="220"/>
                    </a:cubicBezTo>
                    <a:cubicBezTo>
                      <a:pt x="9" y="229"/>
                      <a:pt x="0" y="244"/>
                      <a:pt x="0" y="244"/>
                    </a:cubicBezTo>
                    <a:cubicBezTo>
                      <a:pt x="8" y="247"/>
                      <a:pt x="8" y="247"/>
                      <a:pt x="0" y="242"/>
                    </a:cubicBez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1881" y="972"/>
                <a:ext cx="27" cy="2972"/>
              </a:xfrm>
              <a:prstGeom prst="rect">
                <a:avLst/>
              </a:prstGeom>
              <a:gradFill rotWithShape="1">
                <a:gsLst>
                  <a:gs pos="0">
                    <a:srgbClr val="EAEAEA"/>
                  </a:gs>
                  <a:gs pos="100000">
                    <a:srgbClr val="333333"/>
                  </a:gs>
                </a:gsLst>
                <a:lin ang="0" scaled="1"/>
              </a:gradFill>
              <a:ln w="12700">
                <a:solidFill>
                  <a:srgbClr val="C0C0C0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 eaLnBrk="0" hangingPunct="0">
                  <a:spcAft>
                    <a:spcPts val="600"/>
                  </a:spcAft>
                </a:pPr>
                <a:endParaRPr lang="de-CH" sz="1000"/>
              </a:p>
            </p:txBody>
          </p:sp>
          <p:sp>
            <p:nvSpPr>
              <p:cNvPr id="32" name="Freeform 30"/>
              <p:cNvSpPr>
                <a:spLocks/>
              </p:cNvSpPr>
              <p:nvPr/>
            </p:nvSpPr>
            <p:spPr bwMode="auto">
              <a:xfrm rot="668101">
                <a:off x="1575" y="1421"/>
                <a:ext cx="392" cy="256"/>
              </a:xfrm>
              <a:custGeom>
                <a:avLst/>
                <a:gdLst>
                  <a:gd name="T0" fmla="*/ 519 w 378"/>
                  <a:gd name="T1" fmla="*/ 1133 h 220"/>
                  <a:gd name="T2" fmla="*/ 552 w 378"/>
                  <a:gd name="T3" fmla="*/ 1004 h 220"/>
                  <a:gd name="T4" fmla="*/ 529 w 378"/>
                  <a:gd name="T5" fmla="*/ 934 h 220"/>
                  <a:gd name="T6" fmla="*/ 519 w 378"/>
                  <a:gd name="T7" fmla="*/ 1109 h 220"/>
                  <a:gd name="T8" fmla="*/ 516 w 378"/>
                  <a:gd name="T9" fmla="*/ 974 h 220"/>
                  <a:gd name="T10" fmla="*/ 511 w 378"/>
                  <a:gd name="T11" fmla="*/ 911 h 220"/>
                  <a:gd name="T12" fmla="*/ 498 w 378"/>
                  <a:gd name="T13" fmla="*/ 899 h 220"/>
                  <a:gd name="T14" fmla="*/ 480 w 378"/>
                  <a:gd name="T15" fmla="*/ 817 h 220"/>
                  <a:gd name="T16" fmla="*/ 455 w 378"/>
                  <a:gd name="T17" fmla="*/ 761 h 220"/>
                  <a:gd name="T18" fmla="*/ 429 w 378"/>
                  <a:gd name="T19" fmla="*/ 690 h 220"/>
                  <a:gd name="T20" fmla="*/ 399 w 378"/>
                  <a:gd name="T21" fmla="*/ 702 h 220"/>
                  <a:gd name="T22" fmla="*/ 339 w 378"/>
                  <a:gd name="T23" fmla="*/ 581 h 220"/>
                  <a:gd name="T24" fmla="*/ 311 w 378"/>
                  <a:gd name="T25" fmla="*/ 455 h 220"/>
                  <a:gd name="T26" fmla="*/ 283 w 378"/>
                  <a:gd name="T27" fmla="*/ 413 h 220"/>
                  <a:gd name="T28" fmla="*/ 241 w 378"/>
                  <a:gd name="T29" fmla="*/ 400 h 220"/>
                  <a:gd name="T30" fmla="*/ 149 w 378"/>
                  <a:gd name="T31" fmla="*/ 223 h 220"/>
                  <a:gd name="T32" fmla="*/ 74 w 378"/>
                  <a:gd name="T33" fmla="*/ 65 h 220"/>
                  <a:gd name="T34" fmla="*/ 35 w 378"/>
                  <a:gd name="T35" fmla="*/ 0 h 220"/>
                  <a:gd name="T36" fmla="*/ 8 w 378"/>
                  <a:gd name="T37" fmla="*/ 138 h 220"/>
                  <a:gd name="T38" fmla="*/ 2 w 378"/>
                  <a:gd name="T39" fmla="*/ 232 h 220"/>
                  <a:gd name="T40" fmla="*/ 0 w 378"/>
                  <a:gd name="T41" fmla="*/ 262 h 220"/>
                  <a:gd name="T42" fmla="*/ 37 w 378"/>
                  <a:gd name="T43" fmla="*/ 287 h 220"/>
                  <a:gd name="T44" fmla="*/ 68 w 378"/>
                  <a:gd name="T45" fmla="*/ 391 h 220"/>
                  <a:gd name="T46" fmla="*/ 121 w 378"/>
                  <a:gd name="T47" fmla="*/ 391 h 220"/>
                  <a:gd name="T48" fmla="*/ 140 w 378"/>
                  <a:gd name="T49" fmla="*/ 413 h 220"/>
                  <a:gd name="T50" fmla="*/ 183 w 378"/>
                  <a:gd name="T51" fmla="*/ 541 h 220"/>
                  <a:gd name="T52" fmla="*/ 221 w 378"/>
                  <a:gd name="T53" fmla="*/ 593 h 220"/>
                  <a:gd name="T54" fmla="*/ 274 w 378"/>
                  <a:gd name="T55" fmla="*/ 733 h 220"/>
                  <a:gd name="T56" fmla="*/ 304 w 378"/>
                  <a:gd name="T57" fmla="*/ 747 h 220"/>
                  <a:gd name="T58" fmla="*/ 325 w 378"/>
                  <a:gd name="T59" fmla="*/ 837 h 220"/>
                  <a:gd name="T60" fmla="*/ 370 w 378"/>
                  <a:gd name="T61" fmla="*/ 866 h 220"/>
                  <a:gd name="T62" fmla="*/ 382 w 378"/>
                  <a:gd name="T63" fmla="*/ 966 h 220"/>
                  <a:gd name="T64" fmla="*/ 444 w 378"/>
                  <a:gd name="T65" fmla="*/ 1060 h 220"/>
                  <a:gd name="T66" fmla="*/ 482 w 378"/>
                  <a:gd name="T67" fmla="*/ 1094 h 220"/>
                  <a:gd name="T68" fmla="*/ 511 w 378"/>
                  <a:gd name="T69" fmla="*/ 1124 h 220"/>
                  <a:gd name="T70" fmla="*/ 519 w 378"/>
                  <a:gd name="T71" fmla="*/ 1133 h 220"/>
                  <a:gd name="T72" fmla="*/ 526 w 378"/>
                  <a:gd name="T73" fmla="*/ 1167 h 220"/>
                  <a:gd name="T74" fmla="*/ 519 w 378"/>
                  <a:gd name="T75" fmla="*/ 1133 h 220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378"/>
                  <a:gd name="T115" fmla="*/ 0 h 220"/>
                  <a:gd name="T116" fmla="*/ 378 w 378"/>
                  <a:gd name="T117" fmla="*/ 220 h 220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378" h="220">
                    <a:moveTo>
                      <a:pt x="348" y="214"/>
                    </a:moveTo>
                    <a:cubicBezTo>
                      <a:pt x="378" y="209"/>
                      <a:pt x="367" y="214"/>
                      <a:pt x="370" y="190"/>
                    </a:cubicBezTo>
                    <a:cubicBezTo>
                      <a:pt x="368" y="176"/>
                      <a:pt x="368" y="171"/>
                      <a:pt x="354" y="176"/>
                    </a:cubicBezTo>
                    <a:cubicBezTo>
                      <a:pt x="350" y="187"/>
                      <a:pt x="352" y="199"/>
                      <a:pt x="348" y="210"/>
                    </a:cubicBezTo>
                    <a:cubicBezTo>
                      <a:pt x="330" y="206"/>
                      <a:pt x="342" y="196"/>
                      <a:pt x="346" y="184"/>
                    </a:cubicBezTo>
                    <a:cubicBezTo>
                      <a:pt x="345" y="180"/>
                      <a:pt x="345" y="175"/>
                      <a:pt x="342" y="172"/>
                    </a:cubicBezTo>
                    <a:cubicBezTo>
                      <a:pt x="340" y="170"/>
                      <a:pt x="336" y="172"/>
                      <a:pt x="334" y="170"/>
                    </a:cubicBezTo>
                    <a:cubicBezTo>
                      <a:pt x="327" y="165"/>
                      <a:pt x="331" y="158"/>
                      <a:pt x="322" y="154"/>
                    </a:cubicBezTo>
                    <a:cubicBezTo>
                      <a:pt x="316" y="151"/>
                      <a:pt x="304" y="144"/>
                      <a:pt x="304" y="144"/>
                    </a:cubicBezTo>
                    <a:cubicBezTo>
                      <a:pt x="300" y="135"/>
                      <a:pt x="297" y="133"/>
                      <a:pt x="288" y="130"/>
                    </a:cubicBezTo>
                    <a:cubicBezTo>
                      <a:pt x="273" y="135"/>
                      <a:pt x="280" y="135"/>
                      <a:pt x="268" y="132"/>
                    </a:cubicBezTo>
                    <a:cubicBezTo>
                      <a:pt x="257" y="115"/>
                      <a:pt x="248" y="113"/>
                      <a:pt x="228" y="110"/>
                    </a:cubicBezTo>
                    <a:cubicBezTo>
                      <a:pt x="216" y="103"/>
                      <a:pt x="218" y="94"/>
                      <a:pt x="208" y="86"/>
                    </a:cubicBezTo>
                    <a:cubicBezTo>
                      <a:pt x="203" y="82"/>
                      <a:pt x="190" y="78"/>
                      <a:pt x="190" y="78"/>
                    </a:cubicBezTo>
                    <a:cubicBezTo>
                      <a:pt x="180" y="81"/>
                      <a:pt x="171" y="79"/>
                      <a:pt x="162" y="76"/>
                    </a:cubicBezTo>
                    <a:cubicBezTo>
                      <a:pt x="153" y="48"/>
                      <a:pt x="125" y="45"/>
                      <a:pt x="100" y="42"/>
                    </a:cubicBezTo>
                    <a:cubicBezTo>
                      <a:pt x="84" y="18"/>
                      <a:pt x="78" y="19"/>
                      <a:pt x="50" y="12"/>
                    </a:cubicBezTo>
                    <a:cubicBezTo>
                      <a:pt x="41" y="10"/>
                      <a:pt x="33" y="3"/>
                      <a:pt x="24" y="0"/>
                    </a:cubicBezTo>
                    <a:cubicBezTo>
                      <a:pt x="8" y="3"/>
                      <a:pt x="11" y="13"/>
                      <a:pt x="8" y="26"/>
                    </a:cubicBezTo>
                    <a:cubicBezTo>
                      <a:pt x="6" y="32"/>
                      <a:pt x="4" y="38"/>
                      <a:pt x="2" y="44"/>
                    </a:cubicBezTo>
                    <a:cubicBezTo>
                      <a:pt x="1" y="46"/>
                      <a:pt x="0" y="50"/>
                      <a:pt x="0" y="50"/>
                    </a:cubicBezTo>
                    <a:cubicBezTo>
                      <a:pt x="9" y="51"/>
                      <a:pt x="19" y="49"/>
                      <a:pt x="26" y="54"/>
                    </a:cubicBezTo>
                    <a:cubicBezTo>
                      <a:pt x="35" y="60"/>
                      <a:pt x="35" y="70"/>
                      <a:pt x="46" y="74"/>
                    </a:cubicBezTo>
                    <a:cubicBezTo>
                      <a:pt x="63" y="72"/>
                      <a:pt x="66" y="71"/>
                      <a:pt x="82" y="74"/>
                    </a:cubicBezTo>
                    <a:cubicBezTo>
                      <a:pt x="86" y="75"/>
                      <a:pt x="94" y="78"/>
                      <a:pt x="94" y="78"/>
                    </a:cubicBezTo>
                    <a:cubicBezTo>
                      <a:pt x="102" y="89"/>
                      <a:pt x="109" y="99"/>
                      <a:pt x="122" y="102"/>
                    </a:cubicBezTo>
                    <a:cubicBezTo>
                      <a:pt x="130" y="107"/>
                      <a:pt x="139" y="108"/>
                      <a:pt x="148" y="112"/>
                    </a:cubicBezTo>
                    <a:cubicBezTo>
                      <a:pt x="161" y="125"/>
                      <a:pt x="166" y="132"/>
                      <a:pt x="184" y="138"/>
                    </a:cubicBezTo>
                    <a:cubicBezTo>
                      <a:pt x="190" y="140"/>
                      <a:pt x="204" y="142"/>
                      <a:pt x="204" y="142"/>
                    </a:cubicBezTo>
                    <a:cubicBezTo>
                      <a:pt x="210" y="146"/>
                      <a:pt x="211" y="157"/>
                      <a:pt x="218" y="158"/>
                    </a:cubicBezTo>
                    <a:cubicBezTo>
                      <a:pt x="229" y="159"/>
                      <a:pt x="238" y="161"/>
                      <a:pt x="248" y="164"/>
                    </a:cubicBezTo>
                    <a:cubicBezTo>
                      <a:pt x="253" y="178"/>
                      <a:pt x="250" y="172"/>
                      <a:pt x="256" y="182"/>
                    </a:cubicBezTo>
                    <a:cubicBezTo>
                      <a:pt x="276" y="175"/>
                      <a:pt x="284" y="191"/>
                      <a:pt x="298" y="200"/>
                    </a:cubicBezTo>
                    <a:cubicBezTo>
                      <a:pt x="315" y="194"/>
                      <a:pt x="314" y="200"/>
                      <a:pt x="324" y="206"/>
                    </a:cubicBezTo>
                    <a:cubicBezTo>
                      <a:pt x="324" y="206"/>
                      <a:pt x="339" y="211"/>
                      <a:pt x="342" y="212"/>
                    </a:cubicBezTo>
                    <a:cubicBezTo>
                      <a:pt x="344" y="213"/>
                      <a:pt x="348" y="214"/>
                      <a:pt x="348" y="214"/>
                    </a:cubicBezTo>
                    <a:cubicBezTo>
                      <a:pt x="349" y="216"/>
                      <a:pt x="352" y="220"/>
                      <a:pt x="352" y="220"/>
                    </a:cubicBezTo>
                    <a:cubicBezTo>
                      <a:pt x="352" y="220"/>
                      <a:pt x="349" y="216"/>
                      <a:pt x="348" y="214"/>
                    </a:cubicBez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3" name="Freeform 31"/>
              <p:cNvSpPr>
                <a:spLocks/>
              </p:cNvSpPr>
              <p:nvPr/>
            </p:nvSpPr>
            <p:spPr bwMode="auto">
              <a:xfrm rot="1092751">
                <a:off x="1432" y="3322"/>
                <a:ext cx="502" cy="88"/>
              </a:xfrm>
              <a:custGeom>
                <a:avLst/>
                <a:gdLst>
                  <a:gd name="T0" fmla="*/ 3036 w 415"/>
                  <a:gd name="T1" fmla="*/ 3965 h 58"/>
                  <a:gd name="T2" fmla="*/ 3016 w 415"/>
                  <a:gd name="T3" fmla="*/ 2716 h 58"/>
                  <a:gd name="T4" fmla="*/ 3227 w 415"/>
                  <a:gd name="T5" fmla="*/ 593 h 58"/>
                  <a:gd name="T6" fmla="*/ 3259 w 415"/>
                  <a:gd name="T7" fmla="*/ 5266 h 58"/>
                  <a:gd name="T8" fmla="*/ 3065 w 415"/>
                  <a:gd name="T9" fmla="*/ 5502 h 58"/>
                  <a:gd name="T10" fmla="*/ 2812 w 415"/>
                  <a:gd name="T11" fmla="*/ 5113 h 58"/>
                  <a:gd name="T12" fmla="*/ 2388 w 415"/>
                  <a:gd name="T13" fmla="*/ 5113 h 58"/>
                  <a:gd name="T14" fmla="*/ 2171 w 415"/>
                  <a:gd name="T15" fmla="*/ 4356 h 58"/>
                  <a:gd name="T16" fmla="*/ 1931 w 415"/>
                  <a:gd name="T17" fmla="*/ 5266 h 58"/>
                  <a:gd name="T18" fmla="*/ 1622 w 415"/>
                  <a:gd name="T19" fmla="*/ 4722 h 58"/>
                  <a:gd name="T20" fmla="*/ 1315 w 415"/>
                  <a:gd name="T21" fmla="*/ 5705 h 58"/>
                  <a:gd name="T22" fmla="*/ 847 w 415"/>
                  <a:gd name="T23" fmla="*/ 4356 h 58"/>
                  <a:gd name="T24" fmla="*/ 509 w 415"/>
                  <a:gd name="T25" fmla="*/ 5266 h 58"/>
                  <a:gd name="T26" fmla="*/ 345 w 415"/>
                  <a:gd name="T27" fmla="*/ 4722 h 58"/>
                  <a:gd name="T28" fmla="*/ 161 w 415"/>
                  <a:gd name="T29" fmla="*/ 4722 h 58"/>
                  <a:gd name="T30" fmla="*/ 70 w 415"/>
                  <a:gd name="T31" fmla="*/ 4356 h 58"/>
                  <a:gd name="T32" fmla="*/ 33 w 415"/>
                  <a:gd name="T33" fmla="*/ 1959 h 58"/>
                  <a:gd name="T34" fmla="*/ 0 w 415"/>
                  <a:gd name="T35" fmla="*/ 757 h 58"/>
                  <a:gd name="T36" fmla="*/ 195 w 415"/>
                  <a:gd name="T37" fmla="*/ 217 h 58"/>
                  <a:gd name="T38" fmla="*/ 539 w 415"/>
                  <a:gd name="T39" fmla="*/ 1149 h 58"/>
                  <a:gd name="T40" fmla="*/ 664 w 415"/>
                  <a:gd name="T41" fmla="*/ 0 h 58"/>
                  <a:gd name="T42" fmla="*/ 1154 w 415"/>
                  <a:gd name="T43" fmla="*/ 974 h 58"/>
                  <a:gd name="T44" fmla="*/ 1300 w 415"/>
                  <a:gd name="T45" fmla="*/ 391 h 58"/>
                  <a:gd name="T46" fmla="*/ 1689 w 415"/>
                  <a:gd name="T47" fmla="*/ 1366 h 58"/>
                  <a:gd name="T48" fmla="*/ 1962 w 415"/>
                  <a:gd name="T49" fmla="*/ 757 h 58"/>
                  <a:gd name="T50" fmla="*/ 2164 w 415"/>
                  <a:gd name="T51" fmla="*/ 1538 h 58"/>
                  <a:gd name="T52" fmla="*/ 2254 w 415"/>
                  <a:gd name="T53" fmla="*/ 1959 h 58"/>
                  <a:gd name="T54" fmla="*/ 2367 w 415"/>
                  <a:gd name="T55" fmla="*/ 757 h 58"/>
                  <a:gd name="T56" fmla="*/ 2676 w 415"/>
                  <a:gd name="T57" fmla="*/ 1538 h 58"/>
                  <a:gd name="T58" fmla="*/ 2839 w 415"/>
                  <a:gd name="T59" fmla="*/ 757 h 58"/>
                  <a:gd name="T60" fmla="*/ 2971 w 415"/>
                  <a:gd name="T61" fmla="*/ 974 h 58"/>
                  <a:gd name="T62" fmla="*/ 3146 w 415"/>
                  <a:gd name="T63" fmla="*/ 1538 h 58"/>
                  <a:gd name="T64" fmla="*/ 3316 w 415"/>
                  <a:gd name="T65" fmla="*/ 1538 h 58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415"/>
                  <a:gd name="T100" fmla="*/ 0 h 58"/>
                  <a:gd name="T101" fmla="*/ 415 w 415"/>
                  <a:gd name="T102" fmla="*/ 58 h 58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415" h="58">
                    <a:moveTo>
                      <a:pt x="374" y="40"/>
                    </a:moveTo>
                    <a:cubicBezTo>
                      <a:pt x="380" y="22"/>
                      <a:pt x="374" y="47"/>
                      <a:pt x="372" y="28"/>
                    </a:cubicBezTo>
                    <a:cubicBezTo>
                      <a:pt x="370" y="4"/>
                      <a:pt x="379" y="8"/>
                      <a:pt x="398" y="6"/>
                    </a:cubicBezTo>
                    <a:cubicBezTo>
                      <a:pt x="415" y="10"/>
                      <a:pt x="409" y="50"/>
                      <a:pt x="402" y="54"/>
                    </a:cubicBezTo>
                    <a:cubicBezTo>
                      <a:pt x="395" y="58"/>
                      <a:pt x="386" y="55"/>
                      <a:pt x="378" y="56"/>
                    </a:cubicBezTo>
                    <a:cubicBezTo>
                      <a:pt x="355" y="51"/>
                      <a:pt x="373" y="47"/>
                      <a:pt x="346" y="52"/>
                    </a:cubicBezTo>
                    <a:cubicBezTo>
                      <a:pt x="325" y="50"/>
                      <a:pt x="313" y="39"/>
                      <a:pt x="294" y="52"/>
                    </a:cubicBezTo>
                    <a:cubicBezTo>
                      <a:pt x="282" y="50"/>
                      <a:pt x="278" y="47"/>
                      <a:pt x="268" y="44"/>
                    </a:cubicBezTo>
                    <a:cubicBezTo>
                      <a:pt x="258" y="47"/>
                      <a:pt x="248" y="51"/>
                      <a:pt x="238" y="54"/>
                    </a:cubicBezTo>
                    <a:cubicBezTo>
                      <a:pt x="225" y="51"/>
                      <a:pt x="213" y="49"/>
                      <a:pt x="200" y="48"/>
                    </a:cubicBezTo>
                    <a:cubicBezTo>
                      <a:pt x="188" y="44"/>
                      <a:pt x="174" y="56"/>
                      <a:pt x="162" y="58"/>
                    </a:cubicBezTo>
                    <a:cubicBezTo>
                      <a:pt x="141" y="56"/>
                      <a:pt x="124" y="48"/>
                      <a:pt x="104" y="44"/>
                    </a:cubicBezTo>
                    <a:cubicBezTo>
                      <a:pt x="88" y="46"/>
                      <a:pt x="79" y="50"/>
                      <a:pt x="64" y="54"/>
                    </a:cubicBezTo>
                    <a:cubicBezTo>
                      <a:pt x="46" y="49"/>
                      <a:pt x="53" y="52"/>
                      <a:pt x="42" y="48"/>
                    </a:cubicBezTo>
                    <a:cubicBezTo>
                      <a:pt x="30" y="50"/>
                      <a:pt x="33" y="51"/>
                      <a:pt x="20" y="48"/>
                    </a:cubicBezTo>
                    <a:cubicBezTo>
                      <a:pt x="16" y="47"/>
                      <a:pt x="8" y="44"/>
                      <a:pt x="8" y="44"/>
                    </a:cubicBezTo>
                    <a:cubicBezTo>
                      <a:pt x="3" y="28"/>
                      <a:pt x="11" y="53"/>
                      <a:pt x="4" y="20"/>
                    </a:cubicBezTo>
                    <a:cubicBezTo>
                      <a:pt x="3" y="16"/>
                      <a:pt x="0" y="8"/>
                      <a:pt x="0" y="8"/>
                    </a:cubicBezTo>
                    <a:cubicBezTo>
                      <a:pt x="8" y="5"/>
                      <a:pt x="16" y="4"/>
                      <a:pt x="24" y="2"/>
                    </a:cubicBezTo>
                    <a:cubicBezTo>
                      <a:pt x="38" y="4"/>
                      <a:pt x="53" y="8"/>
                      <a:pt x="66" y="12"/>
                    </a:cubicBezTo>
                    <a:cubicBezTo>
                      <a:pt x="74" y="9"/>
                      <a:pt x="75" y="4"/>
                      <a:pt x="82" y="0"/>
                    </a:cubicBezTo>
                    <a:cubicBezTo>
                      <a:pt x="102" y="2"/>
                      <a:pt x="122" y="6"/>
                      <a:pt x="142" y="10"/>
                    </a:cubicBezTo>
                    <a:cubicBezTo>
                      <a:pt x="148" y="9"/>
                      <a:pt x="154" y="4"/>
                      <a:pt x="160" y="4"/>
                    </a:cubicBezTo>
                    <a:cubicBezTo>
                      <a:pt x="176" y="4"/>
                      <a:pt x="193" y="9"/>
                      <a:pt x="208" y="14"/>
                    </a:cubicBezTo>
                    <a:cubicBezTo>
                      <a:pt x="221" y="13"/>
                      <a:pt x="230" y="12"/>
                      <a:pt x="242" y="8"/>
                    </a:cubicBezTo>
                    <a:cubicBezTo>
                      <a:pt x="277" y="17"/>
                      <a:pt x="244" y="7"/>
                      <a:pt x="266" y="16"/>
                    </a:cubicBezTo>
                    <a:cubicBezTo>
                      <a:pt x="270" y="18"/>
                      <a:pt x="278" y="20"/>
                      <a:pt x="278" y="20"/>
                    </a:cubicBezTo>
                    <a:cubicBezTo>
                      <a:pt x="285" y="15"/>
                      <a:pt x="284" y="11"/>
                      <a:pt x="292" y="8"/>
                    </a:cubicBezTo>
                    <a:cubicBezTo>
                      <a:pt x="311" y="9"/>
                      <a:pt x="317" y="7"/>
                      <a:pt x="330" y="16"/>
                    </a:cubicBezTo>
                    <a:cubicBezTo>
                      <a:pt x="339" y="10"/>
                      <a:pt x="339" y="5"/>
                      <a:pt x="350" y="8"/>
                    </a:cubicBezTo>
                    <a:cubicBezTo>
                      <a:pt x="364" y="17"/>
                      <a:pt x="359" y="20"/>
                      <a:pt x="366" y="10"/>
                    </a:cubicBezTo>
                    <a:cubicBezTo>
                      <a:pt x="384" y="15"/>
                      <a:pt x="377" y="12"/>
                      <a:pt x="388" y="16"/>
                    </a:cubicBezTo>
                    <a:cubicBezTo>
                      <a:pt x="394" y="14"/>
                      <a:pt x="408" y="4"/>
                      <a:pt x="408" y="16"/>
                    </a:cubicBezTo>
                  </a:path>
                </a:pathLst>
              </a:custGeom>
              <a:solidFill>
                <a:srgbClr val="00FF00"/>
              </a:solidFill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4" name="Freeform 32"/>
              <p:cNvSpPr>
                <a:spLocks/>
              </p:cNvSpPr>
              <p:nvPr/>
            </p:nvSpPr>
            <p:spPr bwMode="auto">
              <a:xfrm>
                <a:off x="1836" y="3551"/>
                <a:ext cx="90" cy="306"/>
              </a:xfrm>
              <a:custGeom>
                <a:avLst/>
                <a:gdLst>
                  <a:gd name="T0" fmla="*/ 0 w 89"/>
                  <a:gd name="T1" fmla="*/ 2443 h 248"/>
                  <a:gd name="T2" fmla="*/ 26 w 89"/>
                  <a:gd name="T3" fmla="*/ 2505 h 248"/>
                  <a:gd name="T4" fmla="*/ 42 w 89"/>
                  <a:gd name="T5" fmla="*/ 2383 h 248"/>
                  <a:gd name="T6" fmla="*/ 44 w 89"/>
                  <a:gd name="T7" fmla="*/ 2214 h 248"/>
                  <a:gd name="T8" fmla="*/ 57 w 89"/>
                  <a:gd name="T9" fmla="*/ 1842 h 248"/>
                  <a:gd name="T10" fmla="*/ 65 w 89"/>
                  <a:gd name="T11" fmla="*/ 1472 h 248"/>
                  <a:gd name="T12" fmla="*/ 69 w 89"/>
                  <a:gd name="T13" fmla="*/ 1130 h 248"/>
                  <a:gd name="T14" fmla="*/ 73 w 89"/>
                  <a:gd name="T15" fmla="*/ 1011 h 248"/>
                  <a:gd name="T16" fmla="*/ 75 w 89"/>
                  <a:gd name="T17" fmla="*/ 766 h 248"/>
                  <a:gd name="T18" fmla="*/ 67 w 89"/>
                  <a:gd name="T19" fmla="*/ 592 h 248"/>
                  <a:gd name="T20" fmla="*/ 95 w 89"/>
                  <a:gd name="T21" fmla="*/ 523 h 248"/>
                  <a:gd name="T22" fmla="*/ 95 w 89"/>
                  <a:gd name="T23" fmla="*/ 0 h 248"/>
                  <a:gd name="T24" fmla="*/ 67 w 89"/>
                  <a:gd name="T25" fmla="*/ 443 h 248"/>
                  <a:gd name="T26" fmla="*/ 59 w 89"/>
                  <a:gd name="T27" fmla="*/ 80 h 248"/>
                  <a:gd name="T28" fmla="*/ 40 w 89"/>
                  <a:gd name="T29" fmla="*/ 395 h 248"/>
                  <a:gd name="T30" fmla="*/ 24 w 89"/>
                  <a:gd name="T31" fmla="*/ 1193 h 248"/>
                  <a:gd name="T32" fmla="*/ 12 w 89"/>
                  <a:gd name="T33" fmla="*/ 1720 h 248"/>
                  <a:gd name="T34" fmla="*/ 12 w 89"/>
                  <a:gd name="T35" fmla="*/ 2214 h 248"/>
                  <a:gd name="T36" fmla="*/ 0 w 89"/>
                  <a:gd name="T37" fmla="*/ 2459 h 248"/>
                  <a:gd name="T38" fmla="*/ 0 w 89"/>
                  <a:gd name="T39" fmla="*/ 2443 h 24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89"/>
                  <a:gd name="T61" fmla="*/ 0 h 248"/>
                  <a:gd name="T62" fmla="*/ 89 w 89"/>
                  <a:gd name="T63" fmla="*/ 248 h 248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89" h="248">
                    <a:moveTo>
                      <a:pt x="0" y="242"/>
                    </a:moveTo>
                    <a:cubicBezTo>
                      <a:pt x="9" y="244"/>
                      <a:pt x="17" y="246"/>
                      <a:pt x="26" y="248"/>
                    </a:cubicBezTo>
                    <a:cubicBezTo>
                      <a:pt x="35" y="246"/>
                      <a:pt x="39" y="245"/>
                      <a:pt x="42" y="236"/>
                    </a:cubicBezTo>
                    <a:cubicBezTo>
                      <a:pt x="43" y="231"/>
                      <a:pt x="44" y="225"/>
                      <a:pt x="44" y="220"/>
                    </a:cubicBezTo>
                    <a:cubicBezTo>
                      <a:pt x="45" y="207"/>
                      <a:pt x="45" y="195"/>
                      <a:pt x="46" y="182"/>
                    </a:cubicBezTo>
                    <a:cubicBezTo>
                      <a:pt x="47" y="170"/>
                      <a:pt x="54" y="146"/>
                      <a:pt x="54" y="146"/>
                    </a:cubicBezTo>
                    <a:cubicBezTo>
                      <a:pt x="54" y="141"/>
                      <a:pt x="56" y="119"/>
                      <a:pt x="58" y="112"/>
                    </a:cubicBezTo>
                    <a:cubicBezTo>
                      <a:pt x="59" y="108"/>
                      <a:pt x="62" y="100"/>
                      <a:pt x="62" y="100"/>
                    </a:cubicBezTo>
                    <a:cubicBezTo>
                      <a:pt x="63" y="92"/>
                      <a:pt x="62" y="84"/>
                      <a:pt x="64" y="76"/>
                    </a:cubicBezTo>
                    <a:cubicBezTo>
                      <a:pt x="67" y="63"/>
                      <a:pt x="76" y="65"/>
                      <a:pt x="56" y="58"/>
                    </a:cubicBezTo>
                    <a:cubicBezTo>
                      <a:pt x="46" y="43"/>
                      <a:pt x="78" y="51"/>
                      <a:pt x="84" y="52"/>
                    </a:cubicBezTo>
                    <a:cubicBezTo>
                      <a:pt x="86" y="32"/>
                      <a:pt x="89" y="19"/>
                      <a:pt x="84" y="0"/>
                    </a:cubicBezTo>
                    <a:cubicBezTo>
                      <a:pt x="38" y="7"/>
                      <a:pt x="60" y="4"/>
                      <a:pt x="56" y="44"/>
                    </a:cubicBezTo>
                    <a:cubicBezTo>
                      <a:pt x="52" y="32"/>
                      <a:pt x="52" y="20"/>
                      <a:pt x="48" y="8"/>
                    </a:cubicBezTo>
                    <a:cubicBezTo>
                      <a:pt x="44" y="19"/>
                      <a:pt x="43" y="30"/>
                      <a:pt x="40" y="40"/>
                    </a:cubicBezTo>
                    <a:cubicBezTo>
                      <a:pt x="38" y="79"/>
                      <a:pt x="32" y="87"/>
                      <a:pt x="24" y="118"/>
                    </a:cubicBezTo>
                    <a:cubicBezTo>
                      <a:pt x="22" y="136"/>
                      <a:pt x="18" y="153"/>
                      <a:pt x="12" y="170"/>
                    </a:cubicBezTo>
                    <a:cubicBezTo>
                      <a:pt x="13" y="183"/>
                      <a:pt x="16" y="206"/>
                      <a:pt x="12" y="220"/>
                    </a:cubicBezTo>
                    <a:cubicBezTo>
                      <a:pt x="9" y="229"/>
                      <a:pt x="0" y="244"/>
                      <a:pt x="0" y="244"/>
                    </a:cubicBezTo>
                    <a:cubicBezTo>
                      <a:pt x="8" y="247"/>
                      <a:pt x="8" y="247"/>
                      <a:pt x="0" y="242"/>
                    </a:cubicBez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5" name="Freeform 33"/>
              <p:cNvSpPr>
                <a:spLocks/>
              </p:cNvSpPr>
              <p:nvPr/>
            </p:nvSpPr>
            <p:spPr bwMode="auto">
              <a:xfrm>
                <a:off x="1814" y="978"/>
                <a:ext cx="89" cy="255"/>
              </a:xfrm>
              <a:custGeom>
                <a:avLst/>
                <a:gdLst>
                  <a:gd name="T0" fmla="*/ 164 w 80"/>
                  <a:gd name="T1" fmla="*/ 21 h 217"/>
                  <a:gd name="T2" fmla="*/ 122 w 80"/>
                  <a:gd name="T3" fmla="*/ 140 h 217"/>
                  <a:gd name="T4" fmla="*/ 107 w 80"/>
                  <a:gd name="T5" fmla="*/ 371 h 217"/>
                  <a:gd name="T6" fmla="*/ 86 w 80"/>
                  <a:gd name="T7" fmla="*/ 764 h 217"/>
                  <a:gd name="T8" fmla="*/ 63 w 80"/>
                  <a:gd name="T9" fmla="*/ 880 h 217"/>
                  <a:gd name="T10" fmla="*/ 0 w 80"/>
                  <a:gd name="T11" fmla="*/ 1201 h 217"/>
                  <a:gd name="T12" fmla="*/ 78 w 80"/>
                  <a:gd name="T13" fmla="*/ 1221 h 217"/>
                  <a:gd name="T14" fmla="*/ 110 w 80"/>
                  <a:gd name="T15" fmla="*/ 1284 h 217"/>
                  <a:gd name="T16" fmla="*/ 136 w 80"/>
                  <a:gd name="T17" fmla="*/ 1207 h 217"/>
                  <a:gd name="T18" fmla="*/ 148 w 80"/>
                  <a:gd name="T19" fmla="*/ 1142 h 217"/>
                  <a:gd name="T20" fmla="*/ 209 w 80"/>
                  <a:gd name="T21" fmla="*/ 600 h 217"/>
                  <a:gd name="T22" fmla="*/ 168 w 80"/>
                  <a:gd name="T23" fmla="*/ 347 h 217"/>
                  <a:gd name="T24" fmla="*/ 152 w 80"/>
                  <a:gd name="T25" fmla="*/ 259 h 217"/>
                  <a:gd name="T26" fmla="*/ 164 w 80"/>
                  <a:gd name="T27" fmla="*/ 347 h 217"/>
                  <a:gd name="T28" fmla="*/ 228 w 80"/>
                  <a:gd name="T29" fmla="*/ 381 h 217"/>
                  <a:gd name="T30" fmla="*/ 222 w 80"/>
                  <a:gd name="T31" fmla="*/ 21 h 217"/>
                  <a:gd name="T32" fmla="*/ 164 w 80"/>
                  <a:gd name="T33" fmla="*/ 1 h 217"/>
                  <a:gd name="T34" fmla="*/ 164 w 80"/>
                  <a:gd name="T35" fmla="*/ 21 h 217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80"/>
                  <a:gd name="T55" fmla="*/ 0 h 217"/>
                  <a:gd name="T56" fmla="*/ 80 w 80"/>
                  <a:gd name="T57" fmla="*/ 217 h 217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80" h="217">
                    <a:moveTo>
                      <a:pt x="50" y="3"/>
                    </a:moveTo>
                    <a:cubicBezTo>
                      <a:pt x="47" y="11"/>
                      <a:pt x="44" y="17"/>
                      <a:pt x="38" y="23"/>
                    </a:cubicBezTo>
                    <a:cubicBezTo>
                      <a:pt x="36" y="36"/>
                      <a:pt x="36" y="50"/>
                      <a:pt x="32" y="63"/>
                    </a:cubicBezTo>
                    <a:cubicBezTo>
                      <a:pt x="30" y="85"/>
                      <a:pt x="29" y="107"/>
                      <a:pt x="26" y="129"/>
                    </a:cubicBezTo>
                    <a:cubicBezTo>
                      <a:pt x="25" y="136"/>
                      <a:pt x="20" y="149"/>
                      <a:pt x="20" y="149"/>
                    </a:cubicBezTo>
                    <a:cubicBezTo>
                      <a:pt x="18" y="164"/>
                      <a:pt x="9" y="189"/>
                      <a:pt x="0" y="203"/>
                    </a:cubicBezTo>
                    <a:cubicBezTo>
                      <a:pt x="8" y="206"/>
                      <a:pt x="16" y="204"/>
                      <a:pt x="24" y="207"/>
                    </a:cubicBezTo>
                    <a:cubicBezTo>
                      <a:pt x="28" y="209"/>
                      <a:pt x="30" y="214"/>
                      <a:pt x="34" y="217"/>
                    </a:cubicBezTo>
                    <a:cubicBezTo>
                      <a:pt x="37" y="213"/>
                      <a:pt x="40" y="210"/>
                      <a:pt x="42" y="205"/>
                    </a:cubicBezTo>
                    <a:cubicBezTo>
                      <a:pt x="43" y="201"/>
                      <a:pt x="46" y="193"/>
                      <a:pt x="46" y="193"/>
                    </a:cubicBezTo>
                    <a:cubicBezTo>
                      <a:pt x="41" y="159"/>
                      <a:pt x="60" y="133"/>
                      <a:pt x="66" y="101"/>
                    </a:cubicBezTo>
                    <a:cubicBezTo>
                      <a:pt x="65" y="87"/>
                      <a:pt x="68" y="64"/>
                      <a:pt x="52" y="59"/>
                    </a:cubicBezTo>
                    <a:cubicBezTo>
                      <a:pt x="50" y="54"/>
                      <a:pt x="48" y="38"/>
                      <a:pt x="48" y="43"/>
                    </a:cubicBezTo>
                    <a:cubicBezTo>
                      <a:pt x="48" y="48"/>
                      <a:pt x="48" y="54"/>
                      <a:pt x="50" y="59"/>
                    </a:cubicBezTo>
                    <a:cubicBezTo>
                      <a:pt x="51" y="62"/>
                      <a:pt x="67" y="64"/>
                      <a:pt x="70" y="65"/>
                    </a:cubicBezTo>
                    <a:cubicBezTo>
                      <a:pt x="80" y="62"/>
                      <a:pt x="77" y="8"/>
                      <a:pt x="68" y="3"/>
                    </a:cubicBezTo>
                    <a:cubicBezTo>
                      <a:pt x="63" y="0"/>
                      <a:pt x="56" y="2"/>
                      <a:pt x="50" y="1"/>
                    </a:cubicBezTo>
                    <a:cubicBezTo>
                      <a:pt x="42" y="9"/>
                      <a:pt x="42" y="9"/>
                      <a:pt x="50" y="3"/>
                    </a:cubicBez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GB"/>
              </a:p>
            </p:txBody>
          </p:sp>
        </p:grpSp>
      </p:grpSp>
      <p:grpSp>
        <p:nvGrpSpPr>
          <p:cNvPr id="36" name="Group 35"/>
          <p:cNvGrpSpPr>
            <a:grpSpLocks noChangeAspect="1"/>
          </p:cNvGrpSpPr>
          <p:nvPr/>
        </p:nvGrpSpPr>
        <p:grpSpPr>
          <a:xfrm>
            <a:off x="7164288" y="6115665"/>
            <a:ext cx="1960686" cy="762168"/>
            <a:chOff x="7164288" y="6115665"/>
            <a:chExt cx="1960686" cy="762168"/>
          </a:xfrm>
        </p:grpSpPr>
        <p:sp>
          <p:nvSpPr>
            <p:cNvPr id="37" name="Rectangle 36"/>
            <p:cNvSpPr/>
            <p:nvPr/>
          </p:nvSpPr>
          <p:spPr bwMode="auto">
            <a:xfrm>
              <a:off x="7164288" y="6150401"/>
              <a:ext cx="1960686" cy="692696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>
                <a:spcAft>
                  <a:spcPts val="600"/>
                </a:spcAft>
              </a:pPr>
              <a:endParaRPr lang="en-US" sz="1000" smtClean="0">
                <a:solidFill>
                  <a:srgbClr val="626469"/>
                </a:solidFill>
                <a:cs typeface="+mn-cs"/>
              </a:endParaRPr>
            </a:p>
          </p:txBody>
        </p:sp>
        <p:pic>
          <p:nvPicPr>
            <p:cNvPr id="39" name="Picture 4" descr="C:\Users\marinal3\Desktop\logo SECPA.jp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00392" y="6115665"/>
              <a:ext cx="1016223" cy="762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8771267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Line 27"/>
          <p:cNvSpPr>
            <a:spLocks noChangeShapeType="1"/>
          </p:cNvSpPr>
          <p:nvPr/>
        </p:nvSpPr>
        <p:spPr bwMode="auto">
          <a:xfrm flipV="1">
            <a:off x="6705600" y="1016000"/>
            <a:ext cx="63500" cy="4102100"/>
          </a:xfrm>
          <a:prstGeom prst="line">
            <a:avLst/>
          </a:prstGeom>
          <a:noFill/>
          <a:ln w="12700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GB"/>
          </a:p>
        </p:txBody>
      </p:sp>
      <p:grpSp>
        <p:nvGrpSpPr>
          <p:cNvPr id="19460" name="Group 104"/>
          <p:cNvGrpSpPr>
            <a:grpSpLocks/>
          </p:cNvGrpSpPr>
          <p:nvPr/>
        </p:nvGrpSpPr>
        <p:grpSpPr bwMode="auto">
          <a:xfrm>
            <a:off x="928688" y="2071688"/>
            <a:ext cx="1928812" cy="1571625"/>
            <a:chOff x="4105" y="3342"/>
            <a:chExt cx="1315" cy="934"/>
          </a:xfrm>
        </p:grpSpPr>
        <p:pic>
          <p:nvPicPr>
            <p:cNvPr id="19469" name="Picture 105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4105" y="3342"/>
              <a:ext cx="1175" cy="7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470" name="Text Box 106"/>
            <p:cNvSpPr txBox="1">
              <a:spLocks noChangeArrowheads="1"/>
            </p:cNvSpPr>
            <p:nvPr/>
          </p:nvSpPr>
          <p:spPr bwMode="auto">
            <a:xfrm>
              <a:off x="4105" y="3878"/>
              <a:ext cx="1315" cy="39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pt-PT" sz="1600"/>
            </a:p>
          </p:txBody>
        </p:sp>
      </p:grpSp>
      <p:sp>
        <p:nvSpPr>
          <p:cNvPr id="19461" name="Text Box 25"/>
          <p:cNvSpPr txBox="1">
            <a:spLocks noChangeArrowheads="1"/>
          </p:cNvSpPr>
          <p:nvPr/>
        </p:nvSpPr>
        <p:spPr bwMode="auto">
          <a:xfrm>
            <a:off x="785813" y="3000375"/>
            <a:ext cx="2312987" cy="52322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r-Latn-RS" sz="1400" dirty="0" smtClean="0"/>
              <a:t>Vodeno osetljivi papiri </a:t>
            </a:r>
            <a:r>
              <a:rPr lang="en-US" sz="1400" dirty="0" smtClean="0"/>
              <a:t>&amp; </a:t>
            </a:r>
            <a:r>
              <a:rPr lang="sr-Latn-RS" sz="1400" dirty="0" smtClean="0"/>
              <a:t>spajalice</a:t>
            </a:r>
            <a:endParaRPr lang="en-US" sz="1400" dirty="0"/>
          </a:p>
        </p:txBody>
      </p:sp>
      <p:sp>
        <p:nvSpPr>
          <p:cNvPr id="19462" name="Text Box 12"/>
          <p:cNvSpPr txBox="1">
            <a:spLocks noChangeArrowheads="1"/>
          </p:cNvSpPr>
          <p:nvPr/>
        </p:nvSpPr>
        <p:spPr bwMode="auto">
          <a:xfrm>
            <a:off x="1468395" y="1493811"/>
            <a:ext cx="619763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Aft>
                <a:spcPct val="50000"/>
              </a:spcAft>
            </a:pPr>
            <a:r>
              <a:rPr lang="sr-Latn-RS" sz="2400" dirty="0" smtClean="0">
                <a:solidFill>
                  <a:srgbClr val="000000"/>
                </a:solidFill>
              </a:rPr>
              <a:t>Provera distribucije primenjenog sredstva </a:t>
            </a:r>
            <a:endParaRPr lang="en-US" sz="2400" dirty="0"/>
          </a:p>
        </p:txBody>
      </p:sp>
      <p:pic>
        <p:nvPicPr>
          <p:cNvPr id="19463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143250" y="2071688"/>
            <a:ext cx="663575" cy="144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Foliennummernplatzhalt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03E985-C360-4033-911E-D8322DE1304B}" type="slidenum">
              <a:rPr lang="pt-PT" smtClean="0"/>
              <a:pPr>
                <a:defRPr/>
              </a:pPr>
              <a:t>17</a:t>
            </a:fld>
            <a:endParaRPr lang="pt-PT" dirty="0"/>
          </a:p>
        </p:txBody>
      </p:sp>
      <p:sp>
        <p:nvSpPr>
          <p:cNvPr id="19465" name="Textfeld 10"/>
          <p:cNvSpPr txBox="1">
            <a:spLocks noChangeArrowheads="1"/>
          </p:cNvSpPr>
          <p:nvPr/>
        </p:nvSpPr>
        <p:spPr bwMode="auto">
          <a:xfrm>
            <a:off x="234950" y="3564791"/>
            <a:ext cx="3571875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Aft>
                <a:spcPts val="600"/>
              </a:spcAft>
            </a:pPr>
            <a:r>
              <a:rPr lang="sr-Latn-RS" dirty="0"/>
              <a:t>Pričvrstiti indikator papire na drvenu letvu  i postavite je </a:t>
            </a:r>
            <a:r>
              <a:rPr lang="sr-Latn-RS" dirty="0" smtClean="0"/>
              <a:t>vertikalno prema prolasku </a:t>
            </a:r>
            <a:r>
              <a:rPr lang="sr-Latn-RS" dirty="0"/>
              <a:t>radnog zahvata </a:t>
            </a:r>
            <a:r>
              <a:rPr lang="sr-Latn-RS" dirty="0" smtClean="0"/>
              <a:t>orošivača.</a:t>
            </a:r>
          </a:p>
          <a:p>
            <a:pPr eaLnBrk="1" hangingPunct="1">
              <a:spcAft>
                <a:spcPts val="600"/>
              </a:spcAft>
            </a:pPr>
            <a:endParaRPr lang="en-GB" dirty="0"/>
          </a:p>
          <a:p>
            <a:pPr eaLnBrk="1" hangingPunct="1"/>
            <a:r>
              <a:rPr lang="sr-Latn-RS" dirty="0"/>
              <a:t>Indikator papiri se mogu postaviti i na listove biljaka</a:t>
            </a:r>
            <a:r>
              <a:rPr lang="sr-Latn-RS" dirty="0" smtClean="0"/>
              <a:t>.</a:t>
            </a:r>
          </a:p>
          <a:p>
            <a:pPr eaLnBrk="1" hangingPunct="1"/>
            <a:endParaRPr lang="en-GB" dirty="0"/>
          </a:p>
          <a:p>
            <a:r>
              <a:rPr lang="sr-Latn-RS" dirty="0" smtClean="0"/>
              <a:t>Prilagoditi rasprskivače ako je potrebno</a:t>
            </a:r>
            <a:r>
              <a:rPr lang="en-GB" dirty="0" smtClean="0"/>
              <a:t>, </a:t>
            </a:r>
            <a:r>
              <a:rPr lang="sr-Latn-RS" dirty="0" smtClean="0"/>
              <a:t>npr. zatvoriti prvu i poslednju diznu.</a:t>
            </a:r>
            <a:endParaRPr lang="en-GB" dirty="0"/>
          </a:p>
        </p:txBody>
      </p:sp>
      <p:sp>
        <p:nvSpPr>
          <p:cNvPr id="26" name="Rechteck 25"/>
          <p:cNvSpPr/>
          <p:nvPr/>
        </p:nvSpPr>
        <p:spPr>
          <a:xfrm>
            <a:off x="4284663" y="3644900"/>
            <a:ext cx="71437" cy="2271713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7" name="Rechteck 26"/>
          <p:cNvSpPr/>
          <p:nvPr/>
        </p:nvSpPr>
        <p:spPr>
          <a:xfrm>
            <a:off x="8243888" y="3573463"/>
            <a:ext cx="73025" cy="234473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5" name="Rectangle 13"/>
          <p:cNvSpPr>
            <a:spLocks noChangeArrowheads="1"/>
          </p:cNvSpPr>
          <p:nvPr/>
        </p:nvSpPr>
        <p:spPr bwMode="auto">
          <a:xfrm>
            <a:off x="942460" y="1071563"/>
            <a:ext cx="722522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0" hangingPunct="0"/>
            <a:r>
              <a:rPr lang="en-US" sz="2800" dirty="0" err="1">
                <a:solidFill>
                  <a:schemeClr val="hlink"/>
                </a:solidFill>
              </a:rPr>
              <a:t>Kalibracija</a:t>
            </a:r>
            <a:r>
              <a:rPr lang="en-US" sz="2800" dirty="0">
                <a:solidFill>
                  <a:schemeClr val="hlink"/>
                </a:solidFill>
              </a:rPr>
              <a:t> </a:t>
            </a:r>
            <a:r>
              <a:rPr lang="en-US" sz="2800" dirty="0" err="1" smtClean="0">
                <a:solidFill>
                  <a:schemeClr val="hlink"/>
                </a:solidFill>
              </a:rPr>
              <a:t>oro</a:t>
            </a:r>
            <a:r>
              <a:rPr lang="sr-Latn-RS" sz="2800" dirty="0" smtClean="0">
                <a:solidFill>
                  <a:schemeClr val="hlink"/>
                </a:solidFill>
              </a:rPr>
              <a:t>šivača u</a:t>
            </a:r>
            <a:r>
              <a:rPr lang="en-US" sz="2800" dirty="0" smtClean="0">
                <a:solidFill>
                  <a:schemeClr val="hlink"/>
                </a:solidFill>
              </a:rPr>
              <a:t> v</a:t>
            </a:r>
            <a:r>
              <a:rPr lang="sr-Latn-RS" sz="2800" dirty="0" smtClean="0">
                <a:solidFill>
                  <a:schemeClr val="hlink"/>
                </a:solidFill>
              </a:rPr>
              <a:t>oćarstvu</a:t>
            </a:r>
            <a:endParaRPr lang="en-US" sz="2800" dirty="0">
              <a:solidFill>
                <a:schemeClr val="hlink"/>
              </a:solidFill>
            </a:endParaRPr>
          </a:p>
        </p:txBody>
      </p:sp>
      <p:pic>
        <p:nvPicPr>
          <p:cNvPr id="16" name="Picture 5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857625" y="2571750"/>
            <a:ext cx="4891088" cy="36560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sp>
        <p:nvSpPr>
          <p:cNvPr id="17" name="Rechteck 25"/>
          <p:cNvSpPr/>
          <p:nvPr/>
        </p:nvSpPr>
        <p:spPr>
          <a:xfrm>
            <a:off x="4572000" y="2143125"/>
            <a:ext cx="71438" cy="40005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8" name="Rechteck 26"/>
          <p:cNvSpPr/>
          <p:nvPr/>
        </p:nvSpPr>
        <p:spPr>
          <a:xfrm>
            <a:off x="7929563" y="2143125"/>
            <a:ext cx="71437" cy="40005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4753584" y="4429826"/>
            <a:ext cx="65683" cy="18806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4840301" y="3573463"/>
            <a:ext cx="65683" cy="18806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5025542" y="3955307"/>
            <a:ext cx="65683" cy="18806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4774618" y="4851358"/>
            <a:ext cx="65683" cy="18806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7671193" y="3761531"/>
            <a:ext cx="65683" cy="18806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7666034" y="4241758"/>
            <a:ext cx="65683" cy="18806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7863880" y="4871457"/>
            <a:ext cx="65683" cy="18806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7731717" y="3167951"/>
            <a:ext cx="65683" cy="18806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7600351" y="5088157"/>
            <a:ext cx="65683" cy="18806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oup 30"/>
          <p:cNvGrpSpPr>
            <a:grpSpLocks noChangeAspect="1"/>
          </p:cNvGrpSpPr>
          <p:nvPr/>
        </p:nvGrpSpPr>
        <p:grpSpPr>
          <a:xfrm>
            <a:off x="7164288" y="6115665"/>
            <a:ext cx="1960686" cy="762168"/>
            <a:chOff x="7164288" y="6115665"/>
            <a:chExt cx="1960686" cy="762168"/>
          </a:xfrm>
        </p:grpSpPr>
        <p:sp>
          <p:nvSpPr>
            <p:cNvPr id="32" name="Rectangle 31"/>
            <p:cNvSpPr/>
            <p:nvPr/>
          </p:nvSpPr>
          <p:spPr bwMode="auto">
            <a:xfrm>
              <a:off x="7164288" y="6150401"/>
              <a:ext cx="1960686" cy="692696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>
                <a:spcAft>
                  <a:spcPts val="600"/>
                </a:spcAft>
              </a:pPr>
              <a:endParaRPr lang="en-US" sz="1000" smtClean="0">
                <a:solidFill>
                  <a:srgbClr val="626469"/>
                </a:solidFill>
                <a:cs typeface="+mn-cs"/>
              </a:endParaRPr>
            </a:p>
          </p:txBody>
        </p:sp>
        <p:pic>
          <p:nvPicPr>
            <p:cNvPr id="33" name="Picture 4" descr="C:\Users\marinal3\Desktop\logo SECPA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00392" y="6115665"/>
              <a:ext cx="1016223" cy="762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0789993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08175" y="2276475"/>
            <a:ext cx="2001838" cy="2386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3" descr="18Junho2007 00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95738" y="4076700"/>
            <a:ext cx="2916237" cy="218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779838" y="2708275"/>
            <a:ext cx="3095625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6" descr="CSD45043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116013" y="4221163"/>
            <a:ext cx="3060700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26E033-9405-40EA-B956-ECE9A3D868FC}" type="slidenum">
              <a:rPr lang="pt-PT" smtClean="0"/>
              <a:pPr>
                <a:defRPr/>
              </a:pPr>
              <a:t>18</a:t>
            </a:fld>
            <a:endParaRPr lang="pt-PT" dirty="0"/>
          </a:p>
        </p:txBody>
      </p:sp>
      <p:sp>
        <p:nvSpPr>
          <p:cNvPr id="10" name="Rectangle 13"/>
          <p:cNvSpPr>
            <a:spLocks noChangeArrowheads="1"/>
          </p:cNvSpPr>
          <p:nvPr/>
        </p:nvSpPr>
        <p:spPr bwMode="auto">
          <a:xfrm>
            <a:off x="571500" y="1071563"/>
            <a:ext cx="8177213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0" hangingPunct="0"/>
            <a:r>
              <a:rPr lang="en-US" sz="2800" dirty="0" err="1">
                <a:solidFill>
                  <a:schemeClr val="hlink"/>
                </a:solidFill>
              </a:rPr>
              <a:t>Kalibracija</a:t>
            </a:r>
            <a:r>
              <a:rPr lang="en-US" sz="2800" dirty="0">
                <a:solidFill>
                  <a:schemeClr val="hlink"/>
                </a:solidFill>
              </a:rPr>
              <a:t> </a:t>
            </a:r>
            <a:r>
              <a:rPr lang="sr-Latn-RS" sz="2800" dirty="0" smtClean="0">
                <a:solidFill>
                  <a:schemeClr val="hlink"/>
                </a:solidFill>
              </a:rPr>
              <a:t>orošivača </a:t>
            </a:r>
            <a:r>
              <a:rPr lang="en-US" sz="2800" dirty="0" smtClean="0">
                <a:solidFill>
                  <a:schemeClr val="hlink"/>
                </a:solidFill>
              </a:rPr>
              <a:t>u </a:t>
            </a:r>
            <a:r>
              <a:rPr lang="en-US" sz="2800" dirty="0" err="1" smtClean="0">
                <a:solidFill>
                  <a:schemeClr val="hlink"/>
                </a:solidFill>
              </a:rPr>
              <a:t>vinogradarstvu</a:t>
            </a:r>
            <a:endParaRPr lang="en-US" sz="2800" dirty="0">
              <a:solidFill>
                <a:schemeClr val="hlink"/>
              </a:solidFill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4071938" y="1500188"/>
            <a:ext cx="4884737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sr-Latn-RS" sz="2400" dirty="0"/>
              <a:t>Izračunati koliko preparata je potrebno staviti u rezervoar </a:t>
            </a:r>
            <a:r>
              <a:rPr lang="sr-Latn-RS" sz="2400" dirty="0" smtClean="0"/>
              <a:t>orošivača</a:t>
            </a:r>
            <a:endParaRPr lang="en-US" sz="2400" dirty="0"/>
          </a:p>
        </p:txBody>
      </p:sp>
      <p:grpSp>
        <p:nvGrpSpPr>
          <p:cNvPr id="12" name="Group 11"/>
          <p:cNvGrpSpPr>
            <a:grpSpLocks noChangeAspect="1"/>
          </p:cNvGrpSpPr>
          <p:nvPr/>
        </p:nvGrpSpPr>
        <p:grpSpPr>
          <a:xfrm>
            <a:off x="7164288" y="6115665"/>
            <a:ext cx="1960686" cy="762168"/>
            <a:chOff x="7164288" y="6115665"/>
            <a:chExt cx="1960686" cy="762168"/>
          </a:xfrm>
        </p:grpSpPr>
        <p:sp>
          <p:nvSpPr>
            <p:cNvPr id="13" name="Rectangle 12"/>
            <p:cNvSpPr/>
            <p:nvPr/>
          </p:nvSpPr>
          <p:spPr bwMode="auto">
            <a:xfrm>
              <a:off x="7164288" y="6150401"/>
              <a:ext cx="1960686" cy="692696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>
                <a:spcAft>
                  <a:spcPts val="600"/>
                </a:spcAft>
              </a:pPr>
              <a:endParaRPr lang="en-US" sz="1000" smtClean="0">
                <a:solidFill>
                  <a:srgbClr val="626469"/>
                </a:solidFill>
                <a:cs typeface="+mn-cs"/>
              </a:endParaRPr>
            </a:p>
          </p:txBody>
        </p:sp>
        <p:pic>
          <p:nvPicPr>
            <p:cNvPr id="14" name="Picture 4" descr="C:\Users\marinal3\Desktop\logo SECPA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00392" y="6115665"/>
              <a:ext cx="1016223" cy="762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3"/>
          <p:cNvSpPr txBox="1">
            <a:spLocks noChangeArrowheads="1"/>
          </p:cNvSpPr>
          <p:nvPr/>
        </p:nvSpPr>
        <p:spPr bwMode="auto">
          <a:xfrm>
            <a:off x="785813" y="3714750"/>
            <a:ext cx="7858125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 typeface="Wingdings" pitchFamily="2" charset="2"/>
              <a:buChar char="q"/>
            </a:pPr>
            <a:r>
              <a:rPr lang="sr-Latn-RS" sz="2000" dirty="0" smtClean="0"/>
              <a:t>Uputstvo na etiketi: Koristiti</a:t>
            </a:r>
            <a:r>
              <a:rPr lang="pt-PT" sz="2000" dirty="0" smtClean="0"/>
              <a:t> </a:t>
            </a:r>
            <a:r>
              <a:rPr lang="sr-Latn-RS" sz="2000" dirty="0" smtClean="0"/>
              <a:t> </a:t>
            </a:r>
            <a:r>
              <a:rPr lang="sr-Latn-RS" sz="2000" dirty="0"/>
              <a:t>X</a:t>
            </a:r>
            <a:r>
              <a:rPr lang="pt-PT" sz="2000" dirty="0"/>
              <a:t> L/ha </a:t>
            </a:r>
            <a:r>
              <a:rPr lang="sr-Latn-RS" sz="2000" dirty="0"/>
              <a:t>ili</a:t>
            </a:r>
            <a:r>
              <a:rPr lang="pt-PT" sz="2000" dirty="0"/>
              <a:t> g/ha</a:t>
            </a:r>
            <a:r>
              <a:rPr lang="sr-Latn-RS" sz="2000" dirty="0"/>
              <a:t> ili kg/ha</a:t>
            </a:r>
            <a:endParaRPr lang="pt-PT" sz="2000" dirty="0"/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q"/>
            </a:pPr>
            <a:r>
              <a:rPr lang="sr-Latn-RS" sz="2000" dirty="0"/>
              <a:t>Uputstvo na etiketi: </a:t>
            </a:r>
            <a:r>
              <a:rPr lang="sr-Latn-RS" sz="2000" dirty="0" smtClean="0"/>
              <a:t>Koristiti</a:t>
            </a:r>
            <a:r>
              <a:rPr lang="pt-PT" sz="2000" dirty="0" smtClean="0"/>
              <a:t> </a:t>
            </a:r>
            <a:r>
              <a:rPr lang="sr-Latn-RS" sz="2000" dirty="0"/>
              <a:t>X</a:t>
            </a:r>
            <a:r>
              <a:rPr lang="pt-PT" sz="2000" dirty="0"/>
              <a:t> L </a:t>
            </a:r>
            <a:r>
              <a:rPr lang="sr-Latn-RS" sz="2000" dirty="0"/>
              <a:t>ili</a:t>
            </a:r>
            <a:r>
              <a:rPr lang="pt-PT" sz="2000" dirty="0"/>
              <a:t> g/100 L </a:t>
            </a:r>
            <a:r>
              <a:rPr lang="sr-Latn-RS" sz="2000" dirty="0"/>
              <a:t>vode sa određenom </a:t>
            </a:r>
            <a:r>
              <a:rPr lang="en-US" sz="2000" dirty="0" smtClean="0"/>
              <a:t> </a:t>
            </a:r>
            <a:r>
              <a:rPr lang="sr-Latn-RS" sz="2000" dirty="0" smtClean="0"/>
              <a:t>količinom </a:t>
            </a:r>
            <a:r>
              <a:rPr lang="sr-Latn-RS" sz="2000" dirty="0"/>
              <a:t>rastvora npr</a:t>
            </a:r>
            <a:r>
              <a:rPr lang="pt-PT" sz="2000" dirty="0"/>
              <a:t>. 1000 L </a:t>
            </a:r>
            <a:r>
              <a:rPr lang="sr-Latn-RS" sz="2000" dirty="0"/>
              <a:t> vode</a:t>
            </a:r>
            <a:r>
              <a:rPr lang="pt-PT" sz="2000" dirty="0" smtClean="0"/>
              <a:t>/ha</a:t>
            </a:r>
            <a:endParaRPr lang="pt-PT" sz="2000" dirty="0"/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q"/>
            </a:pPr>
            <a:endParaRPr lang="pt-PT" sz="2000" dirty="0"/>
          </a:p>
        </p:txBody>
      </p:sp>
      <p:sp>
        <p:nvSpPr>
          <p:cNvPr id="20483" name="Text Box 5"/>
          <p:cNvSpPr txBox="1">
            <a:spLocks noChangeArrowheads="1"/>
          </p:cNvSpPr>
          <p:nvPr/>
        </p:nvSpPr>
        <p:spPr bwMode="auto">
          <a:xfrm>
            <a:off x="714375" y="2857500"/>
            <a:ext cx="755967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RS" sz="2400" dirty="0">
                <a:solidFill>
                  <a:srgbClr val="34722A"/>
                </a:solidFill>
              </a:rPr>
              <a:t>Postoje </a:t>
            </a:r>
            <a:r>
              <a:rPr lang="en-US" sz="2400" dirty="0" smtClean="0">
                <a:solidFill>
                  <a:srgbClr val="34722A"/>
                </a:solidFill>
              </a:rPr>
              <a:t>tri</a:t>
            </a:r>
            <a:r>
              <a:rPr lang="sr-Latn-RS" sz="2400" dirty="0" smtClean="0">
                <a:solidFill>
                  <a:srgbClr val="34722A"/>
                </a:solidFill>
              </a:rPr>
              <a:t> načina </a:t>
            </a:r>
            <a:r>
              <a:rPr lang="sr-Latn-RS" sz="2400" dirty="0">
                <a:solidFill>
                  <a:srgbClr val="34722A"/>
                </a:solidFill>
              </a:rPr>
              <a:t>kako se izražava doza preparata na etiketi pesticida</a:t>
            </a:r>
            <a:r>
              <a:rPr lang="en-US" sz="2400" dirty="0">
                <a:solidFill>
                  <a:srgbClr val="34722A"/>
                </a:solidFill>
              </a:rPr>
              <a:t>:</a:t>
            </a:r>
          </a:p>
        </p:txBody>
      </p:sp>
      <p:sp>
        <p:nvSpPr>
          <p:cNvPr id="20484" name="Text Box 8"/>
          <p:cNvSpPr txBox="1">
            <a:spLocks noChangeArrowheads="1"/>
          </p:cNvSpPr>
          <p:nvPr/>
        </p:nvSpPr>
        <p:spPr bwMode="auto">
          <a:xfrm>
            <a:off x="1428750" y="1500188"/>
            <a:ext cx="642937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sr-Latn-RS" sz="2400" dirty="0"/>
              <a:t>Izračunati koliko preparata je potrebno staviti u </a:t>
            </a:r>
            <a:r>
              <a:rPr lang="sr-Latn-RS" sz="2400" dirty="0" smtClean="0"/>
              <a:t>rezervoar orošivača</a:t>
            </a:r>
            <a:endParaRPr lang="en-US" sz="2400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25AD59-C9CE-471F-90DB-0CB4067DB577}" type="slidenum">
              <a:rPr lang="pt-PT"/>
              <a:pPr>
                <a:defRPr/>
              </a:pPr>
              <a:t>19</a:t>
            </a:fld>
            <a:endParaRPr lang="pt-PT" dirty="0"/>
          </a:p>
        </p:txBody>
      </p:sp>
      <p:sp>
        <p:nvSpPr>
          <p:cNvPr id="20486" name="Rectangle 13"/>
          <p:cNvSpPr>
            <a:spLocks noChangeArrowheads="1"/>
          </p:cNvSpPr>
          <p:nvPr/>
        </p:nvSpPr>
        <p:spPr bwMode="auto">
          <a:xfrm>
            <a:off x="2928938" y="1071563"/>
            <a:ext cx="315595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0" hangingPunct="0"/>
            <a:r>
              <a:rPr lang="sr-Latn-RS" sz="2800" dirty="0">
                <a:solidFill>
                  <a:schemeClr val="hlink"/>
                </a:solidFill>
              </a:rPr>
              <a:t>Priprema rastvora</a:t>
            </a:r>
            <a:endParaRPr lang="en-US" sz="2800" dirty="0">
              <a:solidFill>
                <a:schemeClr val="hlink"/>
              </a:solidFill>
            </a:endParaRPr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7164288" y="6115665"/>
            <a:ext cx="1960686" cy="762168"/>
            <a:chOff x="7164288" y="6115665"/>
            <a:chExt cx="1960686" cy="762168"/>
          </a:xfrm>
        </p:grpSpPr>
        <p:sp>
          <p:nvSpPr>
            <p:cNvPr id="8" name="Rectangle 7"/>
            <p:cNvSpPr/>
            <p:nvPr/>
          </p:nvSpPr>
          <p:spPr bwMode="auto">
            <a:xfrm>
              <a:off x="7164288" y="6150401"/>
              <a:ext cx="1960686" cy="692696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>
                <a:spcAft>
                  <a:spcPts val="600"/>
                </a:spcAft>
              </a:pPr>
              <a:endParaRPr lang="en-US" sz="1000" smtClean="0">
                <a:solidFill>
                  <a:srgbClr val="626469"/>
                </a:solidFill>
                <a:cs typeface="+mn-cs"/>
              </a:endParaRPr>
            </a:p>
          </p:txBody>
        </p:sp>
        <p:pic>
          <p:nvPicPr>
            <p:cNvPr id="10" name="Picture 4" descr="C:\Users\marinal3\Desktop\logo SECPA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00392" y="6115665"/>
              <a:ext cx="1016223" cy="762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916664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74" name="AutoShape 23"/>
          <p:cNvCxnSpPr>
            <a:cxnSpLocks noChangeShapeType="1"/>
          </p:cNvCxnSpPr>
          <p:nvPr/>
        </p:nvCxnSpPr>
        <p:spPr bwMode="auto">
          <a:xfrm rot="5400000" flipV="1">
            <a:off x="8167688" y="3619500"/>
            <a:ext cx="1588" cy="1587"/>
          </a:xfrm>
          <a:prstGeom prst="bentConnector3">
            <a:avLst>
              <a:gd name="adj1" fmla="val -14400005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triangle" w="sm" len="sm"/>
              </a14:hiddenLine>
            </a:ext>
          </a:extLst>
        </p:spPr>
      </p:cxnSp>
      <p:grpSp>
        <p:nvGrpSpPr>
          <p:cNvPr id="3075" name="Group 29"/>
          <p:cNvGrpSpPr>
            <a:grpSpLocks/>
          </p:cNvGrpSpPr>
          <p:nvPr/>
        </p:nvGrpSpPr>
        <p:grpSpPr bwMode="auto">
          <a:xfrm>
            <a:off x="231775" y="1928813"/>
            <a:ext cx="1146175" cy="722312"/>
            <a:chOff x="267" y="1416"/>
            <a:chExt cx="907" cy="567"/>
          </a:xfrm>
        </p:grpSpPr>
        <p:sp>
          <p:nvSpPr>
            <p:cNvPr id="3101" name="Text Box 30"/>
            <p:cNvSpPr txBox="1">
              <a:spLocks noChangeArrowheads="1"/>
            </p:cNvSpPr>
            <p:nvPr/>
          </p:nvSpPr>
          <p:spPr bwMode="auto">
            <a:xfrm>
              <a:off x="316" y="1529"/>
              <a:ext cx="805" cy="3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anchor="ctr"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>
                <a:spcAft>
                  <a:spcPts val="600"/>
                </a:spcAft>
              </a:pPr>
              <a:r>
                <a:rPr lang="en-GB" sz="2000" b="1">
                  <a:solidFill>
                    <a:srgbClr val="FF0000"/>
                  </a:solidFill>
                </a:rPr>
                <a:t>START</a:t>
              </a:r>
            </a:p>
          </p:txBody>
        </p:sp>
        <p:sp>
          <p:nvSpPr>
            <p:cNvPr id="3102" name="Oval 31"/>
            <p:cNvSpPr>
              <a:spLocks noChangeArrowheads="1"/>
            </p:cNvSpPr>
            <p:nvPr/>
          </p:nvSpPr>
          <p:spPr bwMode="auto">
            <a:xfrm>
              <a:off x="267" y="1416"/>
              <a:ext cx="907" cy="567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eaLnBrk="0" hangingPunct="0">
                <a:spcAft>
                  <a:spcPts val="600"/>
                </a:spcAft>
              </a:pPr>
              <a:endParaRPr lang="de-CH" sz="1000"/>
            </a:p>
          </p:txBody>
        </p:sp>
      </p:grpSp>
      <p:grpSp>
        <p:nvGrpSpPr>
          <p:cNvPr id="3076" name="Group 32"/>
          <p:cNvGrpSpPr>
            <a:grpSpLocks/>
          </p:cNvGrpSpPr>
          <p:nvPr/>
        </p:nvGrpSpPr>
        <p:grpSpPr bwMode="auto">
          <a:xfrm>
            <a:off x="312738" y="5357813"/>
            <a:ext cx="1285875" cy="714375"/>
            <a:chOff x="324" y="2715"/>
            <a:chExt cx="973" cy="567"/>
          </a:xfrm>
        </p:grpSpPr>
        <p:sp>
          <p:nvSpPr>
            <p:cNvPr id="3099" name="Text Box 33"/>
            <p:cNvSpPr txBox="1">
              <a:spLocks noChangeArrowheads="1"/>
            </p:cNvSpPr>
            <p:nvPr/>
          </p:nvSpPr>
          <p:spPr bwMode="auto">
            <a:xfrm>
              <a:off x="324" y="2816"/>
              <a:ext cx="973" cy="3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anchor="ctr"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>
                <a:spcAft>
                  <a:spcPts val="600"/>
                </a:spcAft>
              </a:pPr>
              <a:r>
                <a:rPr lang="sr-Latn-RS" sz="2000" b="1">
                  <a:solidFill>
                    <a:schemeClr val="tx2"/>
                  </a:solidFill>
                </a:rPr>
                <a:t>PRSKATI</a:t>
              </a:r>
              <a:endParaRPr lang="en-GB" sz="2000" b="1">
                <a:solidFill>
                  <a:schemeClr val="tx2"/>
                </a:solidFill>
              </a:endParaRPr>
            </a:p>
          </p:txBody>
        </p:sp>
        <p:sp>
          <p:nvSpPr>
            <p:cNvPr id="3100" name="Oval 34"/>
            <p:cNvSpPr>
              <a:spLocks noChangeArrowheads="1"/>
            </p:cNvSpPr>
            <p:nvPr/>
          </p:nvSpPr>
          <p:spPr bwMode="auto">
            <a:xfrm>
              <a:off x="347" y="2715"/>
              <a:ext cx="907" cy="567"/>
            </a:xfrm>
            <a:prstGeom prst="ellips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eaLnBrk="0" hangingPunct="0">
                <a:spcAft>
                  <a:spcPts val="600"/>
                </a:spcAft>
              </a:pPr>
              <a:endParaRPr lang="de-CH" sz="1000"/>
            </a:p>
          </p:txBody>
        </p:sp>
      </p:grpSp>
      <p:sp>
        <p:nvSpPr>
          <p:cNvPr id="3077" name="Rectangle 13"/>
          <p:cNvSpPr>
            <a:spLocks noChangeArrowheads="1"/>
          </p:cNvSpPr>
          <p:nvPr/>
        </p:nvSpPr>
        <p:spPr bwMode="auto">
          <a:xfrm>
            <a:off x="571500" y="1071563"/>
            <a:ext cx="8177213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0" hangingPunct="0"/>
            <a:r>
              <a:rPr lang="en-US" sz="2800" dirty="0" err="1">
                <a:solidFill>
                  <a:schemeClr val="hlink"/>
                </a:solidFill>
              </a:rPr>
              <a:t>Kalibracija</a:t>
            </a:r>
            <a:r>
              <a:rPr lang="en-US" sz="2800" dirty="0">
                <a:solidFill>
                  <a:schemeClr val="hlink"/>
                </a:solidFill>
              </a:rPr>
              <a:t> </a:t>
            </a:r>
            <a:r>
              <a:rPr lang="sr-Latn-RS" sz="2800" dirty="0" smtClean="0">
                <a:solidFill>
                  <a:schemeClr val="hlink"/>
                </a:solidFill>
              </a:rPr>
              <a:t>orošivača </a:t>
            </a:r>
            <a:r>
              <a:rPr lang="en-US" sz="2800" dirty="0" smtClean="0">
                <a:solidFill>
                  <a:schemeClr val="hlink"/>
                </a:solidFill>
              </a:rPr>
              <a:t>u </a:t>
            </a:r>
            <a:r>
              <a:rPr lang="en-US" sz="2800" dirty="0" err="1" smtClean="0">
                <a:solidFill>
                  <a:schemeClr val="hlink"/>
                </a:solidFill>
              </a:rPr>
              <a:t>vinogradarstvu</a:t>
            </a:r>
            <a:endParaRPr lang="en-US" sz="2800" dirty="0">
              <a:solidFill>
                <a:schemeClr val="hlink"/>
              </a:solidFill>
            </a:endParaRPr>
          </a:p>
        </p:txBody>
      </p:sp>
      <p:sp>
        <p:nvSpPr>
          <p:cNvPr id="2056" name="Textfeld 15"/>
          <p:cNvSpPr txBox="1">
            <a:spLocks noChangeArrowheads="1"/>
          </p:cNvSpPr>
          <p:nvPr/>
        </p:nvSpPr>
        <p:spPr bwMode="auto">
          <a:xfrm>
            <a:off x="571500" y="3286125"/>
            <a:ext cx="2286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sr-Latn-RS" sz="2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Za kalibraciju koristiit samo ČISTU VODU</a:t>
            </a:r>
            <a:endParaRPr lang="en-GB" sz="20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79" name="Textfeld 24"/>
          <p:cNvSpPr txBox="1">
            <a:spLocks noChangeArrowheads="1"/>
          </p:cNvSpPr>
          <p:nvPr/>
        </p:nvSpPr>
        <p:spPr bwMode="auto">
          <a:xfrm>
            <a:off x="1208088" y="1857375"/>
            <a:ext cx="233838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b="1"/>
              <a:t>PROVERITI prskalicu i po potrebi popraviti </a:t>
            </a:r>
          </a:p>
        </p:txBody>
      </p:sp>
      <p:sp>
        <p:nvSpPr>
          <p:cNvPr id="3080" name="Textfeld 25"/>
          <p:cNvSpPr txBox="1">
            <a:spLocks noChangeArrowheads="1"/>
          </p:cNvSpPr>
          <p:nvPr/>
        </p:nvSpPr>
        <p:spPr bwMode="auto">
          <a:xfrm>
            <a:off x="5857875" y="4500563"/>
            <a:ext cx="289083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sr-Latn-RS" b="1">
                <a:solidFill>
                  <a:srgbClr val="0033CC"/>
                </a:solidFill>
              </a:rPr>
              <a:t>Podesiti ZAMPREMINU RASTVORA, ako je potrebno</a:t>
            </a:r>
            <a:endParaRPr lang="en-GB" b="1">
              <a:solidFill>
                <a:srgbClr val="0033CC"/>
              </a:solidFill>
            </a:endParaRPr>
          </a:p>
        </p:txBody>
      </p:sp>
      <p:sp>
        <p:nvSpPr>
          <p:cNvPr id="3081" name="Textfeld 30"/>
          <p:cNvSpPr txBox="1">
            <a:spLocks noChangeArrowheads="1"/>
          </p:cNvSpPr>
          <p:nvPr/>
        </p:nvSpPr>
        <p:spPr bwMode="auto">
          <a:xfrm>
            <a:off x="6143625" y="3214688"/>
            <a:ext cx="2316163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b="1">
                <a:solidFill>
                  <a:srgbClr val="FF0000"/>
                </a:solidFill>
              </a:rPr>
              <a:t>Izra</a:t>
            </a:r>
            <a:r>
              <a:rPr lang="sr-Latn-RS" b="1">
                <a:solidFill>
                  <a:srgbClr val="FF0000"/>
                </a:solidFill>
              </a:rPr>
              <a:t>čunati potrebnu ZAPREMINU RASTVORA</a:t>
            </a:r>
            <a:endParaRPr lang="en-GB" b="1">
              <a:solidFill>
                <a:srgbClr val="FF0000"/>
              </a:solidFill>
            </a:endParaRPr>
          </a:p>
        </p:txBody>
      </p:sp>
      <p:sp>
        <p:nvSpPr>
          <p:cNvPr id="3082" name="Textfeld 33"/>
          <p:cNvSpPr txBox="1">
            <a:spLocks noChangeArrowheads="1"/>
          </p:cNvSpPr>
          <p:nvPr/>
        </p:nvSpPr>
        <p:spPr bwMode="auto">
          <a:xfrm>
            <a:off x="3714750" y="5357813"/>
            <a:ext cx="1973374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sr-Latn-RS" b="1" dirty="0">
                <a:solidFill>
                  <a:srgbClr val="00B050"/>
                </a:solidFill>
              </a:rPr>
              <a:t>Podesiti </a:t>
            </a:r>
            <a:r>
              <a:rPr lang="en-US" b="1" dirty="0" err="1" smtClean="0">
                <a:solidFill>
                  <a:srgbClr val="00B050"/>
                </a:solidFill>
              </a:rPr>
              <a:t>oro</a:t>
            </a:r>
            <a:r>
              <a:rPr lang="sr-Latn-RS" b="1" dirty="0" smtClean="0">
                <a:solidFill>
                  <a:srgbClr val="00B050"/>
                </a:solidFill>
              </a:rPr>
              <a:t>šivač </a:t>
            </a:r>
            <a:r>
              <a:rPr lang="sr-Latn-RS" b="1" dirty="0">
                <a:solidFill>
                  <a:srgbClr val="00B050"/>
                </a:solidFill>
              </a:rPr>
              <a:t>prema </a:t>
            </a:r>
            <a:r>
              <a:rPr lang="en-US" b="1" dirty="0" smtClean="0">
                <a:solidFill>
                  <a:srgbClr val="00B050"/>
                </a:solidFill>
              </a:rPr>
              <a:t>ZASADU</a:t>
            </a:r>
            <a:endParaRPr lang="en-GB" b="1" dirty="0">
              <a:solidFill>
                <a:srgbClr val="00B050"/>
              </a:solidFill>
            </a:endParaRPr>
          </a:p>
        </p:txBody>
      </p:sp>
      <p:sp>
        <p:nvSpPr>
          <p:cNvPr id="3083" name="Textfeld 36"/>
          <p:cNvSpPr txBox="1">
            <a:spLocks noChangeArrowheads="1"/>
          </p:cNvSpPr>
          <p:nvPr/>
        </p:nvSpPr>
        <p:spPr bwMode="auto">
          <a:xfrm>
            <a:off x="1714500" y="5429250"/>
            <a:ext cx="150018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sr-Latn-RS" b="1">
                <a:solidFill>
                  <a:srgbClr val="FF0000"/>
                </a:solidFill>
              </a:rPr>
              <a:t>Pripremiti</a:t>
            </a:r>
            <a:endParaRPr lang="en-GB" b="1">
              <a:solidFill>
                <a:srgbClr val="FF0000"/>
              </a:solidFill>
            </a:endParaRPr>
          </a:p>
          <a:p>
            <a:pPr algn="ctr" eaLnBrk="1" hangingPunct="1"/>
            <a:r>
              <a:rPr lang="sr-Latn-RS" b="1">
                <a:solidFill>
                  <a:srgbClr val="FF0000"/>
                </a:solidFill>
              </a:rPr>
              <a:t>RASTVOR</a:t>
            </a:r>
            <a:endParaRPr lang="en-GB" b="1">
              <a:solidFill>
                <a:srgbClr val="FF0000"/>
              </a:solidFill>
            </a:endParaRPr>
          </a:p>
        </p:txBody>
      </p:sp>
      <p:cxnSp>
        <p:nvCxnSpPr>
          <p:cNvPr id="40" name="Gerade Verbindung mit Pfeil 39"/>
          <p:cNvCxnSpPr/>
          <p:nvPr/>
        </p:nvCxnSpPr>
        <p:spPr>
          <a:xfrm>
            <a:off x="3195638" y="2286000"/>
            <a:ext cx="571500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Gerade Verbindung mit Pfeil 41"/>
          <p:cNvCxnSpPr/>
          <p:nvPr/>
        </p:nvCxnSpPr>
        <p:spPr>
          <a:xfrm>
            <a:off x="4786313" y="2214563"/>
            <a:ext cx="571500" cy="73025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Gerade Verbindung mit Pfeil 43"/>
          <p:cNvCxnSpPr/>
          <p:nvPr/>
        </p:nvCxnSpPr>
        <p:spPr>
          <a:xfrm rot="16200000" flipH="1">
            <a:off x="6357144" y="2858294"/>
            <a:ext cx="430213" cy="428625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Gerade Verbindung mit Pfeil 62"/>
          <p:cNvCxnSpPr/>
          <p:nvPr/>
        </p:nvCxnSpPr>
        <p:spPr>
          <a:xfrm rot="5400000">
            <a:off x="6786562" y="4286251"/>
            <a:ext cx="428625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Gerade Verbindung mit Pfeil 65"/>
          <p:cNvCxnSpPr/>
          <p:nvPr/>
        </p:nvCxnSpPr>
        <p:spPr>
          <a:xfrm rot="10800000" flipV="1">
            <a:off x="5500688" y="5286375"/>
            <a:ext cx="714375" cy="3571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Gerade Verbindung mit Pfeil 71"/>
          <p:cNvCxnSpPr/>
          <p:nvPr/>
        </p:nvCxnSpPr>
        <p:spPr>
          <a:xfrm rot="10800000" flipV="1">
            <a:off x="3214688" y="5715000"/>
            <a:ext cx="500062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Foliennummernplatzhalter 7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3F8D67-8EFE-42ED-89BB-34D30330C7C7}" type="slidenum">
              <a:rPr lang="pt-PT"/>
              <a:pPr>
                <a:defRPr/>
              </a:pPr>
              <a:t>2</a:t>
            </a:fld>
            <a:endParaRPr lang="pt-PT" dirty="0"/>
          </a:p>
        </p:txBody>
      </p:sp>
      <p:sp>
        <p:nvSpPr>
          <p:cNvPr id="3092" name="Textfeld 28"/>
          <p:cNvSpPr txBox="1">
            <a:spLocks noChangeArrowheads="1"/>
          </p:cNvSpPr>
          <p:nvPr/>
        </p:nvSpPr>
        <p:spPr bwMode="auto">
          <a:xfrm>
            <a:off x="5465763" y="1890713"/>
            <a:ext cx="22018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b="1">
                <a:solidFill>
                  <a:srgbClr val="0033CC"/>
                </a:solidFill>
              </a:rPr>
              <a:t>Izmeriti PROTOK </a:t>
            </a:r>
            <a:r>
              <a:rPr lang="sr-Latn-RS" b="1">
                <a:solidFill>
                  <a:srgbClr val="0033CC"/>
                </a:solidFill>
              </a:rPr>
              <a:t>na diznama</a:t>
            </a:r>
            <a:endParaRPr lang="en-GB" b="1">
              <a:solidFill>
                <a:srgbClr val="0033CC"/>
              </a:solidFill>
            </a:endParaRPr>
          </a:p>
        </p:txBody>
      </p:sp>
      <p:sp>
        <p:nvSpPr>
          <p:cNvPr id="3093" name="Textfeld 27"/>
          <p:cNvSpPr txBox="1">
            <a:spLocks noChangeArrowheads="1"/>
          </p:cNvSpPr>
          <p:nvPr/>
        </p:nvSpPr>
        <p:spPr bwMode="auto">
          <a:xfrm>
            <a:off x="3643313" y="1857375"/>
            <a:ext cx="12858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b="1">
                <a:solidFill>
                  <a:srgbClr val="0033CC"/>
                </a:solidFill>
              </a:rPr>
              <a:t>Izmetiti BRZINU traktora</a:t>
            </a:r>
          </a:p>
        </p:txBody>
      </p:sp>
      <p:sp>
        <p:nvSpPr>
          <p:cNvPr id="3094" name="Textfeld 30"/>
          <p:cNvSpPr txBox="1">
            <a:spLocks noChangeArrowheads="1"/>
          </p:cNvSpPr>
          <p:nvPr/>
        </p:nvSpPr>
        <p:spPr bwMode="auto">
          <a:xfrm>
            <a:off x="428624" y="6429375"/>
            <a:ext cx="263120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sr-Latn-RS" sz="1200" dirty="0" smtClean="0"/>
              <a:t>Izvor fotografija i slika</a:t>
            </a:r>
            <a:r>
              <a:rPr lang="en-GB" sz="1200" dirty="0" smtClean="0"/>
              <a:t>: </a:t>
            </a:r>
            <a:r>
              <a:rPr lang="en-GB" sz="1200" dirty="0"/>
              <a:t>Syngenta</a:t>
            </a:r>
          </a:p>
        </p:txBody>
      </p:sp>
      <p:pic>
        <p:nvPicPr>
          <p:cNvPr id="31" name="Grafik 27" descr="Calibration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43213" y="2997200"/>
            <a:ext cx="3071812" cy="226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7" name="Group 26"/>
          <p:cNvGrpSpPr>
            <a:grpSpLocks noChangeAspect="1"/>
          </p:cNvGrpSpPr>
          <p:nvPr/>
        </p:nvGrpSpPr>
        <p:grpSpPr>
          <a:xfrm>
            <a:off x="7164288" y="6115665"/>
            <a:ext cx="1960686" cy="762168"/>
            <a:chOff x="7164288" y="6115665"/>
            <a:chExt cx="1960686" cy="762168"/>
          </a:xfrm>
        </p:grpSpPr>
        <p:sp>
          <p:nvSpPr>
            <p:cNvPr id="28" name="Rectangle 27"/>
            <p:cNvSpPr/>
            <p:nvPr/>
          </p:nvSpPr>
          <p:spPr bwMode="auto">
            <a:xfrm>
              <a:off x="7164288" y="6150401"/>
              <a:ext cx="1960686" cy="692696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>
                <a:spcAft>
                  <a:spcPts val="600"/>
                </a:spcAft>
              </a:pPr>
              <a:endParaRPr lang="en-US" sz="1000" smtClean="0">
                <a:solidFill>
                  <a:srgbClr val="626469"/>
                </a:solidFill>
                <a:cs typeface="+mn-cs"/>
              </a:endParaRPr>
            </a:p>
          </p:txBody>
        </p:sp>
        <p:pic>
          <p:nvPicPr>
            <p:cNvPr id="29" name="Picture 4" descr="C:\Users\marinal3\Desktop\logo SECPA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00392" y="6115665"/>
              <a:ext cx="1016223" cy="762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8675019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273"/>
          <p:cNvSpPr txBox="1">
            <a:spLocks noChangeArrowheads="1"/>
          </p:cNvSpPr>
          <p:nvPr/>
        </p:nvSpPr>
        <p:spPr bwMode="auto">
          <a:xfrm>
            <a:off x="1336675" y="4576763"/>
            <a:ext cx="1912938" cy="650875"/>
          </a:xfrm>
          <a:prstGeom prst="rect">
            <a:avLst/>
          </a:prstGeom>
          <a:solidFill>
            <a:srgbClr val="92D050">
              <a:alpha val="50195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 anchorCtr="1"/>
          <a:lstStyle/>
          <a:p>
            <a:pPr algn="ctr" eaLnBrk="0" hangingPunct="0"/>
            <a:r>
              <a:rPr lang="sr-Latn-RS" sz="1400" b="1" dirty="0" smtClean="0">
                <a:solidFill>
                  <a:srgbClr val="000000"/>
                </a:solidFill>
              </a:rPr>
              <a:t>Količina primene preparata</a:t>
            </a:r>
            <a:endParaRPr lang="en-US" sz="1400" b="1" dirty="0">
              <a:solidFill>
                <a:srgbClr val="000000"/>
              </a:solidFill>
            </a:endParaRPr>
          </a:p>
          <a:p>
            <a:pPr algn="ctr" eaLnBrk="0" hangingPunct="0"/>
            <a:r>
              <a:rPr lang="en-US" sz="1400" b="1" dirty="0">
                <a:solidFill>
                  <a:srgbClr val="FF0000"/>
                </a:solidFill>
              </a:rPr>
              <a:t>3 L / ha</a:t>
            </a:r>
          </a:p>
        </p:txBody>
      </p:sp>
      <p:sp>
        <p:nvSpPr>
          <p:cNvPr id="22531" name="Text 280"/>
          <p:cNvSpPr txBox="1">
            <a:spLocks noChangeArrowheads="1"/>
          </p:cNvSpPr>
          <p:nvPr/>
        </p:nvSpPr>
        <p:spPr bwMode="auto">
          <a:xfrm>
            <a:off x="3357563" y="4576763"/>
            <a:ext cx="357187" cy="65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/>
          <a:lstStyle/>
          <a:p>
            <a:pPr eaLnBrk="0" hangingPunct="0"/>
            <a:r>
              <a:rPr lang="en-US" sz="1200" b="1">
                <a:solidFill>
                  <a:srgbClr val="000000"/>
                </a:solidFill>
              </a:rPr>
              <a:t>X</a:t>
            </a:r>
          </a:p>
        </p:txBody>
      </p:sp>
      <p:sp>
        <p:nvSpPr>
          <p:cNvPr id="22532" name="Text 273"/>
          <p:cNvSpPr txBox="1">
            <a:spLocks noChangeArrowheads="1"/>
          </p:cNvSpPr>
          <p:nvPr/>
        </p:nvSpPr>
        <p:spPr bwMode="auto">
          <a:xfrm>
            <a:off x="3784600" y="4576763"/>
            <a:ext cx="1916113" cy="652462"/>
          </a:xfrm>
          <a:prstGeom prst="rect">
            <a:avLst/>
          </a:prstGeom>
          <a:solidFill>
            <a:srgbClr val="92D050">
              <a:alpha val="50195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 anchorCtr="1"/>
          <a:lstStyle/>
          <a:p>
            <a:pPr algn="ctr" eaLnBrk="0" hangingPunct="0"/>
            <a:r>
              <a:rPr lang="sr-Latn-RS" sz="1400" b="1" dirty="0" smtClean="0">
                <a:solidFill>
                  <a:srgbClr val="000000"/>
                </a:solidFill>
              </a:rPr>
              <a:t>Zapremina rezervoara</a:t>
            </a:r>
            <a:endParaRPr lang="en-US" sz="1400" b="1" dirty="0">
              <a:solidFill>
                <a:srgbClr val="000000"/>
              </a:solidFill>
            </a:endParaRPr>
          </a:p>
          <a:p>
            <a:pPr algn="ctr" eaLnBrk="0" hangingPunct="0"/>
            <a:r>
              <a:rPr lang="en-US" sz="1400" b="1" dirty="0">
                <a:solidFill>
                  <a:srgbClr val="FF0000"/>
                </a:solidFill>
              </a:rPr>
              <a:t>800 L</a:t>
            </a:r>
          </a:p>
        </p:txBody>
      </p:sp>
      <p:sp>
        <p:nvSpPr>
          <p:cNvPr id="22533" name="Text 280"/>
          <p:cNvSpPr txBox="1">
            <a:spLocks noChangeArrowheads="1"/>
          </p:cNvSpPr>
          <p:nvPr/>
        </p:nvSpPr>
        <p:spPr bwMode="auto">
          <a:xfrm>
            <a:off x="6089650" y="4937125"/>
            <a:ext cx="319088" cy="71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/>
          <a:lstStyle/>
          <a:p>
            <a:pPr eaLnBrk="0" hangingPunct="0"/>
            <a:r>
              <a:rPr lang="en-US" sz="1200" b="1">
                <a:solidFill>
                  <a:srgbClr val="000000"/>
                </a:solidFill>
                <a:latin typeface="Times New Roman" pitchFamily="18" charset="0"/>
              </a:rPr>
              <a:t>=</a:t>
            </a:r>
          </a:p>
        </p:txBody>
      </p:sp>
      <p:sp>
        <p:nvSpPr>
          <p:cNvPr id="22534" name="Text 273"/>
          <p:cNvSpPr txBox="1">
            <a:spLocks noChangeArrowheads="1"/>
          </p:cNvSpPr>
          <p:nvPr/>
        </p:nvSpPr>
        <p:spPr bwMode="auto">
          <a:xfrm>
            <a:off x="2914650" y="5376863"/>
            <a:ext cx="2341426" cy="695325"/>
          </a:xfrm>
          <a:prstGeom prst="rect">
            <a:avLst/>
          </a:prstGeom>
          <a:solidFill>
            <a:srgbClr val="92D050">
              <a:alpha val="50195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 anchorCtr="1"/>
          <a:lstStyle/>
          <a:p>
            <a:pPr algn="ctr" eaLnBrk="0" hangingPunct="0"/>
            <a:r>
              <a:rPr lang="sr-Latn-RS" sz="1400" b="1" dirty="0" smtClean="0">
                <a:solidFill>
                  <a:srgbClr val="000000"/>
                </a:solidFill>
              </a:rPr>
              <a:t>Potrebno rastvora po</a:t>
            </a:r>
            <a:r>
              <a:rPr lang="en-US" sz="1400" b="1" dirty="0" smtClean="0">
                <a:solidFill>
                  <a:srgbClr val="000000"/>
                </a:solidFill>
              </a:rPr>
              <a:t> </a:t>
            </a:r>
            <a:r>
              <a:rPr lang="en-US" sz="1400" b="1" dirty="0">
                <a:solidFill>
                  <a:srgbClr val="000000"/>
                </a:solidFill>
              </a:rPr>
              <a:t>ha</a:t>
            </a:r>
          </a:p>
          <a:p>
            <a:pPr algn="ctr" eaLnBrk="0" hangingPunct="0"/>
            <a:r>
              <a:rPr lang="sr-Latn-RS" sz="1400" b="1" dirty="0" smtClean="0">
                <a:solidFill>
                  <a:srgbClr val="FF0000"/>
                </a:solidFill>
              </a:rPr>
              <a:t>432</a:t>
            </a:r>
            <a:r>
              <a:rPr lang="en-US" sz="1400" b="1" dirty="0" smtClean="0">
                <a:solidFill>
                  <a:srgbClr val="FF0000"/>
                </a:solidFill>
              </a:rPr>
              <a:t> </a:t>
            </a:r>
            <a:r>
              <a:rPr lang="en-US" sz="1400" b="1" dirty="0">
                <a:solidFill>
                  <a:srgbClr val="FF0000"/>
                </a:solidFill>
              </a:rPr>
              <a:t>L /ha</a:t>
            </a:r>
          </a:p>
        </p:txBody>
      </p:sp>
      <p:sp>
        <p:nvSpPr>
          <p:cNvPr id="22535" name="Text 280"/>
          <p:cNvSpPr txBox="1">
            <a:spLocks noChangeArrowheads="1"/>
          </p:cNvSpPr>
          <p:nvPr/>
        </p:nvSpPr>
        <p:spPr bwMode="auto">
          <a:xfrm>
            <a:off x="6521450" y="4792663"/>
            <a:ext cx="1146894" cy="954107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1400" b="1" dirty="0">
                <a:solidFill>
                  <a:srgbClr val="FF0000"/>
                </a:solidFill>
              </a:rPr>
              <a:t>  </a:t>
            </a:r>
          </a:p>
          <a:p>
            <a:pPr algn="ctr" eaLnBrk="0" hangingPunct="0"/>
            <a:r>
              <a:rPr lang="en-US" sz="1400" b="1" dirty="0" smtClean="0">
                <a:solidFill>
                  <a:srgbClr val="FF0000"/>
                </a:solidFill>
              </a:rPr>
              <a:t>5</a:t>
            </a:r>
            <a:r>
              <a:rPr lang="sr-Latn-RS" sz="1400" b="1" dirty="0" smtClean="0">
                <a:solidFill>
                  <a:srgbClr val="FF0000"/>
                </a:solidFill>
              </a:rPr>
              <a:t>,55</a:t>
            </a:r>
            <a:r>
              <a:rPr lang="en-US" sz="1400" b="1" dirty="0" smtClean="0">
                <a:solidFill>
                  <a:srgbClr val="FF0000"/>
                </a:solidFill>
              </a:rPr>
              <a:t> </a:t>
            </a:r>
            <a:r>
              <a:rPr lang="en-US" sz="1400" b="1" dirty="0">
                <a:solidFill>
                  <a:srgbClr val="FF0000"/>
                </a:solidFill>
              </a:rPr>
              <a:t>L</a:t>
            </a:r>
          </a:p>
          <a:p>
            <a:pPr algn="ctr" eaLnBrk="0" hangingPunct="0"/>
            <a:r>
              <a:rPr lang="en-US" sz="1400" b="1" dirty="0" err="1" smtClean="0">
                <a:solidFill>
                  <a:srgbClr val="FF0000"/>
                </a:solidFill>
              </a:rPr>
              <a:t>pr</a:t>
            </a:r>
            <a:r>
              <a:rPr lang="sr-Latn-RS" sz="1400" b="1" dirty="0" smtClean="0">
                <a:solidFill>
                  <a:srgbClr val="FF0000"/>
                </a:solidFill>
              </a:rPr>
              <a:t>eparata</a:t>
            </a:r>
            <a:endParaRPr lang="en-US" sz="1400" b="1" dirty="0">
              <a:solidFill>
                <a:srgbClr val="FF0000"/>
              </a:solidFill>
            </a:endParaRPr>
          </a:p>
          <a:p>
            <a:pPr algn="ctr" eaLnBrk="0" hangingPunct="0"/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22536" name="Line 31"/>
          <p:cNvSpPr>
            <a:spLocks noChangeShapeType="1"/>
          </p:cNvSpPr>
          <p:nvPr/>
        </p:nvSpPr>
        <p:spPr bwMode="auto">
          <a:xfrm>
            <a:off x="1522413" y="5297488"/>
            <a:ext cx="4492625" cy="1587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2537" name="AutoShape 32"/>
          <p:cNvSpPr>
            <a:spLocks noChangeArrowheads="1"/>
          </p:cNvSpPr>
          <p:nvPr/>
        </p:nvSpPr>
        <p:spPr bwMode="auto">
          <a:xfrm>
            <a:off x="3929063" y="4071938"/>
            <a:ext cx="1549400" cy="298450"/>
          </a:xfrm>
          <a:prstGeom prst="wedgeRoundRectCallout">
            <a:avLst>
              <a:gd name="adj1" fmla="val -27884"/>
              <a:gd name="adj2" fmla="val 121639"/>
              <a:gd name="adj3" fmla="val 16667"/>
            </a:avLst>
          </a:prstGeom>
          <a:solidFill>
            <a:srgbClr val="C0C0C0">
              <a:alpha val="50195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anchor="ctr" anchorCtr="1"/>
          <a:lstStyle/>
          <a:p>
            <a:pPr algn="ctr" eaLnBrk="0" hangingPunct="0">
              <a:spcAft>
                <a:spcPts val="600"/>
              </a:spcAft>
            </a:pPr>
            <a:r>
              <a:rPr lang="sr-Latn-RS" sz="1400" b="1" dirty="0" smtClean="0">
                <a:solidFill>
                  <a:srgbClr val="000000"/>
                </a:solidFill>
              </a:rPr>
              <a:t>Izmereno</a:t>
            </a: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22538" name="AutoShape 34"/>
          <p:cNvSpPr>
            <a:spLocks noChangeArrowheads="1"/>
          </p:cNvSpPr>
          <p:nvPr/>
        </p:nvSpPr>
        <p:spPr bwMode="auto">
          <a:xfrm>
            <a:off x="1697038" y="4071938"/>
            <a:ext cx="1703387" cy="333375"/>
          </a:xfrm>
          <a:prstGeom prst="wedgeRoundRectCallout">
            <a:avLst>
              <a:gd name="adj1" fmla="val -1037"/>
              <a:gd name="adj2" fmla="val 106764"/>
              <a:gd name="adj3" fmla="val 16667"/>
            </a:avLst>
          </a:prstGeom>
          <a:solidFill>
            <a:srgbClr val="C0C0C0">
              <a:alpha val="50195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anchor="ctr" anchorCtr="1"/>
          <a:lstStyle/>
          <a:p>
            <a:pPr algn="ctr" eaLnBrk="0" hangingPunct="0">
              <a:spcAft>
                <a:spcPts val="600"/>
              </a:spcAft>
            </a:pPr>
            <a:r>
              <a:rPr lang="sr-Latn-RS" sz="1400" b="1" dirty="0" smtClean="0">
                <a:solidFill>
                  <a:srgbClr val="000000"/>
                </a:solidFill>
              </a:rPr>
              <a:t>Na etiketi preparata</a:t>
            </a: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22539" name="AutoShape 39"/>
          <p:cNvSpPr>
            <a:spLocks noChangeArrowheads="1"/>
          </p:cNvSpPr>
          <p:nvPr/>
        </p:nvSpPr>
        <p:spPr bwMode="auto">
          <a:xfrm>
            <a:off x="6215063" y="4071938"/>
            <a:ext cx="1703387" cy="419100"/>
          </a:xfrm>
          <a:prstGeom prst="wedgeRoundRectCallout">
            <a:avLst>
              <a:gd name="adj1" fmla="val -838"/>
              <a:gd name="adj2" fmla="val 133296"/>
              <a:gd name="adj3" fmla="val 16667"/>
            </a:avLst>
          </a:prstGeom>
          <a:solidFill>
            <a:srgbClr val="C0C0C0">
              <a:alpha val="50195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anchor="ctr" anchorCtr="1"/>
          <a:lstStyle/>
          <a:p>
            <a:pPr algn="ctr" eaLnBrk="0" hangingPunct="0">
              <a:spcAft>
                <a:spcPts val="600"/>
              </a:spcAft>
            </a:pPr>
            <a:r>
              <a:rPr lang="sr-Latn-RS" sz="1400" b="1" dirty="0" smtClean="0">
                <a:solidFill>
                  <a:srgbClr val="FF0000"/>
                </a:solidFill>
              </a:rPr>
              <a:t>Preparata u rezervoar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22540" name="AutoShape 32"/>
          <p:cNvSpPr>
            <a:spLocks noChangeArrowheads="1"/>
          </p:cNvSpPr>
          <p:nvPr/>
        </p:nvSpPr>
        <p:spPr bwMode="auto">
          <a:xfrm>
            <a:off x="1336676" y="5643563"/>
            <a:ext cx="1352550" cy="452437"/>
          </a:xfrm>
          <a:prstGeom prst="wedgeRoundRectCallout">
            <a:avLst>
              <a:gd name="adj1" fmla="val 75708"/>
              <a:gd name="adj2" fmla="val -39856"/>
              <a:gd name="adj3" fmla="val 16667"/>
            </a:avLst>
          </a:prstGeom>
          <a:solidFill>
            <a:srgbClr val="C0C0C0">
              <a:alpha val="50195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anchor="ctr" anchorCtr="1"/>
          <a:lstStyle/>
          <a:p>
            <a:pPr algn="ctr" eaLnBrk="0" hangingPunct="0">
              <a:spcAft>
                <a:spcPts val="600"/>
              </a:spcAft>
            </a:pPr>
            <a:r>
              <a:rPr lang="sr-Latn-RS" sz="1400" b="1" dirty="0" smtClean="0">
                <a:solidFill>
                  <a:srgbClr val="000000"/>
                </a:solidFill>
              </a:rPr>
              <a:t>Kalibrisano</a:t>
            </a: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21517" name="Text Box 16"/>
          <p:cNvSpPr txBox="1">
            <a:spLocks noChangeArrowheads="1"/>
          </p:cNvSpPr>
          <p:nvPr/>
        </p:nvSpPr>
        <p:spPr bwMode="auto">
          <a:xfrm>
            <a:off x="503238" y="2143125"/>
            <a:ext cx="8140700" cy="1949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Aft>
                <a:spcPts val="200"/>
              </a:spcAft>
              <a:defRPr/>
            </a:pPr>
            <a:r>
              <a:rPr lang="sr-Latn-RS" b="1" dirty="0" smtClean="0"/>
              <a:t>Primer</a:t>
            </a:r>
            <a:r>
              <a:rPr lang="en-US" b="1" dirty="0" smtClean="0"/>
              <a:t>:</a:t>
            </a:r>
            <a:endParaRPr lang="en-US" b="1" dirty="0"/>
          </a:p>
          <a:p>
            <a:pPr marL="342900" indent="-342900">
              <a:spcAft>
                <a:spcPts val="200"/>
              </a:spcAft>
              <a:buFont typeface="+mj-lt"/>
              <a:buAutoNum type="arabicParenR"/>
              <a:defRPr/>
            </a:pPr>
            <a:r>
              <a:rPr lang="en-US" sz="1600" dirty="0"/>
              <a:t> </a:t>
            </a:r>
            <a:r>
              <a:rPr lang="sr-Latn-RS" sz="1600" dirty="0" smtClean="0"/>
              <a:t>Uputstvo na etiketi</a:t>
            </a:r>
            <a:r>
              <a:rPr lang="en-US" sz="1600" dirty="0" smtClean="0"/>
              <a:t>: </a:t>
            </a:r>
            <a:r>
              <a:rPr lang="sr-Latn-RS" sz="1600" dirty="0" smtClean="0"/>
              <a:t>koristiti</a:t>
            </a:r>
            <a:r>
              <a:rPr lang="en-US" sz="1600" dirty="0" smtClean="0"/>
              <a:t> </a:t>
            </a:r>
            <a:r>
              <a:rPr lang="en-US" sz="1600" dirty="0"/>
              <a:t>3 L/ha </a:t>
            </a:r>
            <a:r>
              <a:rPr lang="sr-Latn-RS" sz="1600" dirty="0" smtClean="0"/>
              <a:t>preparata</a:t>
            </a:r>
            <a:endParaRPr lang="en-US" sz="1600" dirty="0"/>
          </a:p>
          <a:p>
            <a:pPr marL="342900" indent="-342900">
              <a:spcAft>
                <a:spcPts val="200"/>
              </a:spcAft>
              <a:buFont typeface="+mj-lt"/>
              <a:buAutoNum type="arabicParenR"/>
              <a:defRPr/>
            </a:pPr>
            <a:r>
              <a:rPr lang="en-US" sz="1600" dirty="0"/>
              <a:t> </a:t>
            </a:r>
            <a:r>
              <a:rPr lang="sr-Latn-RS" sz="1600" dirty="0" smtClean="0"/>
              <a:t>Ukupna zapremina rezervoara</a:t>
            </a:r>
            <a:r>
              <a:rPr lang="en-US" sz="1600" dirty="0" smtClean="0"/>
              <a:t>: </a:t>
            </a:r>
            <a:r>
              <a:rPr lang="en-US" sz="1600" dirty="0"/>
              <a:t>800 L </a:t>
            </a:r>
            <a:r>
              <a:rPr lang="sr-Latn-RS" sz="1600" dirty="0" smtClean="0"/>
              <a:t>vode</a:t>
            </a:r>
            <a:r>
              <a:rPr lang="en-US" sz="1600" dirty="0" smtClean="0"/>
              <a:t>; </a:t>
            </a:r>
            <a:r>
              <a:rPr lang="sr-Latn-RS" sz="1600" dirty="0" smtClean="0"/>
              <a:t>kalibrisana količina rastvora ze hektar je </a:t>
            </a:r>
            <a:r>
              <a:rPr lang="en-US" sz="1600" dirty="0" smtClean="0"/>
              <a:t>4</a:t>
            </a:r>
            <a:r>
              <a:rPr lang="sr-Latn-RS" sz="1600" dirty="0" smtClean="0"/>
              <a:t>32</a:t>
            </a:r>
            <a:r>
              <a:rPr lang="en-US" sz="1600" dirty="0" smtClean="0"/>
              <a:t> </a:t>
            </a:r>
            <a:r>
              <a:rPr lang="en-US" sz="1600" dirty="0"/>
              <a:t>L/ha</a:t>
            </a:r>
          </a:p>
          <a:p>
            <a:pPr marL="342900" indent="-342900">
              <a:spcAft>
                <a:spcPts val="200"/>
              </a:spcAft>
              <a:buFont typeface="+mj-lt"/>
              <a:buAutoNum type="arabicParenR"/>
              <a:defRPr/>
            </a:pPr>
            <a:r>
              <a:rPr lang="sr-Latn-RS" sz="1600" dirty="0" smtClean="0"/>
              <a:t>Sa</a:t>
            </a:r>
            <a:r>
              <a:rPr lang="en-US" sz="1600" dirty="0" smtClean="0"/>
              <a:t> </a:t>
            </a:r>
            <a:r>
              <a:rPr lang="en-US" sz="1600" dirty="0"/>
              <a:t>800 L </a:t>
            </a:r>
            <a:r>
              <a:rPr lang="sr-Latn-RS" sz="1600" dirty="0" smtClean="0"/>
              <a:t>vode (rastvora preparata) moguće je tretirati</a:t>
            </a:r>
            <a:r>
              <a:rPr lang="en-US" sz="1600" dirty="0" smtClean="0"/>
              <a:t> 1</a:t>
            </a:r>
            <a:r>
              <a:rPr lang="sr-Latn-RS" sz="1600" dirty="0" smtClean="0"/>
              <a:t>,85</a:t>
            </a:r>
            <a:r>
              <a:rPr lang="en-US" sz="1600" dirty="0" smtClean="0"/>
              <a:t> </a:t>
            </a:r>
            <a:r>
              <a:rPr lang="en-US" sz="1600" dirty="0"/>
              <a:t>ha </a:t>
            </a:r>
            <a:r>
              <a:rPr lang="en-US" sz="1600" dirty="0" smtClean="0"/>
              <a:t>(</a:t>
            </a:r>
            <a:r>
              <a:rPr lang="en-US" sz="1600" dirty="0"/>
              <a:t>800 L / </a:t>
            </a:r>
            <a:r>
              <a:rPr lang="en-US" sz="1600" dirty="0" smtClean="0"/>
              <a:t>4</a:t>
            </a:r>
            <a:r>
              <a:rPr lang="sr-Latn-RS" sz="1600" dirty="0" smtClean="0"/>
              <a:t>32</a:t>
            </a:r>
            <a:r>
              <a:rPr lang="en-US" sz="1600" dirty="0" smtClean="0"/>
              <a:t> </a:t>
            </a:r>
            <a:r>
              <a:rPr lang="en-US" sz="1600" dirty="0"/>
              <a:t>L/ha = </a:t>
            </a:r>
            <a:r>
              <a:rPr lang="en-US" sz="1600" dirty="0" smtClean="0"/>
              <a:t>1</a:t>
            </a:r>
            <a:r>
              <a:rPr lang="sr-Latn-RS" sz="1600" dirty="0" smtClean="0"/>
              <a:t>,85</a:t>
            </a:r>
            <a:r>
              <a:rPr lang="en-US" sz="1600" dirty="0" smtClean="0"/>
              <a:t> </a:t>
            </a:r>
            <a:r>
              <a:rPr lang="en-US" sz="1600" dirty="0"/>
              <a:t>ha)</a:t>
            </a:r>
          </a:p>
          <a:p>
            <a:pPr marL="342900" indent="-342900">
              <a:spcAft>
                <a:spcPts val="200"/>
              </a:spcAft>
              <a:buFont typeface="+mj-lt"/>
              <a:buAutoNum type="arabicParenR"/>
              <a:defRPr/>
            </a:pPr>
            <a:r>
              <a:rPr lang="sr-Latn-RS" sz="1600" dirty="0" smtClean="0"/>
              <a:t>Potrebna količina preparata u pun rezervoar</a:t>
            </a:r>
            <a:r>
              <a:rPr lang="en-US" sz="1600" dirty="0" smtClean="0"/>
              <a:t>: </a:t>
            </a:r>
            <a:r>
              <a:rPr lang="en-US" sz="1600" dirty="0"/>
              <a:t>3 L /ha </a:t>
            </a:r>
            <a:r>
              <a:rPr lang="sr-Latn-RS" sz="1600" dirty="0" smtClean="0"/>
              <a:t>preparata</a:t>
            </a:r>
            <a:r>
              <a:rPr lang="en-US" sz="1600" dirty="0" smtClean="0"/>
              <a:t> </a:t>
            </a:r>
            <a:r>
              <a:rPr lang="en-US" sz="1600" dirty="0"/>
              <a:t>x </a:t>
            </a:r>
            <a:r>
              <a:rPr lang="en-US" sz="1600" dirty="0" smtClean="0"/>
              <a:t>1</a:t>
            </a:r>
            <a:r>
              <a:rPr lang="sr-Latn-RS" sz="1600" dirty="0" smtClean="0"/>
              <a:t>,85</a:t>
            </a:r>
            <a:r>
              <a:rPr lang="en-US" sz="1600" dirty="0" smtClean="0"/>
              <a:t> </a:t>
            </a:r>
            <a:r>
              <a:rPr lang="en-US" sz="1600" dirty="0"/>
              <a:t>ha = </a:t>
            </a:r>
            <a:r>
              <a:rPr lang="en-US" sz="1600" dirty="0" smtClean="0"/>
              <a:t>5</a:t>
            </a:r>
            <a:r>
              <a:rPr lang="sr-Latn-RS" sz="1600" dirty="0" smtClean="0"/>
              <a:t>,55</a:t>
            </a:r>
            <a:r>
              <a:rPr lang="en-US" sz="1600" dirty="0" smtClean="0"/>
              <a:t> </a:t>
            </a:r>
            <a:r>
              <a:rPr lang="en-US" sz="1600" dirty="0"/>
              <a:t>L</a:t>
            </a:r>
          </a:p>
        </p:txBody>
      </p:sp>
      <p:sp>
        <p:nvSpPr>
          <p:cNvPr id="22542" name="Text Box 18"/>
          <p:cNvSpPr txBox="1">
            <a:spLocks noChangeArrowheads="1"/>
          </p:cNvSpPr>
          <p:nvPr/>
        </p:nvSpPr>
        <p:spPr bwMode="auto">
          <a:xfrm>
            <a:off x="1697038" y="1493811"/>
            <a:ext cx="622141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sr-Latn-RS" sz="2400" dirty="0" smtClean="0"/>
              <a:t>Uputstvo na etiketi</a:t>
            </a:r>
            <a:r>
              <a:rPr lang="en-US" sz="2400" dirty="0" smtClean="0"/>
              <a:t>: </a:t>
            </a:r>
            <a:r>
              <a:rPr lang="sr-Latn-RS" sz="2400" dirty="0" smtClean="0"/>
              <a:t>koristiti</a:t>
            </a:r>
            <a:r>
              <a:rPr lang="en-US" sz="2400" dirty="0" smtClean="0"/>
              <a:t> </a:t>
            </a:r>
            <a:r>
              <a:rPr lang="sr-Latn-RS" sz="2400" dirty="0" smtClean="0"/>
              <a:t>X</a:t>
            </a:r>
            <a:r>
              <a:rPr lang="en-US" sz="2400" dirty="0" smtClean="0"/>
              <a:t> </a:t>
            </a:r>
            <a:r>
              <a:rPr lang="en-US" sz="2400" dirty="0"/>
              <a:t>L/ha or </a:t>
            </a:r>
            <a:r>
              <a:rPr lang="sr-Latn-RS" sz="2400" dirty="0" smtClean="0"/>
              <a:t>kg</a:t>
            </a:r>
            <a:r>
              <a:rPr lang="en-US" sz="2400" dirty="0" smtClean="0"/>
              <a:t>/ha</a:t>
            </a:r>
            <a:endParaRPr lang="en-US" sz="2400" dirty="0"/>
          </a:p>
        </p:txBody>
      </p:sp>
      <p:sp>
        <p:nvSpPr>
          <p:cNvPr id="20" name="Foliennummernplatzhalt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673535-B31A-4F0D-958A-4DCEFCD2D18D}" type="slidenum">
              <a:rPr lang="pt-PT" smtClean="0"/>
              <a:pPr>
                <a:defRPr/>
              </a:pPr>
              <a:t>20</a:t>
            </a:fld>
            <a:endParaRPr lang="pt-PT" dirty="0"/>
          </a:p>
        </p:txBody>
      </p:sp>
      <p:sp>
        <p:nvSpPr>
          <p:cNvPr id="17" name="Rectangle 13"/>
          <p:cNvSpPr>
            <a:spLocks noChangeArrowheads="1"/>
          </p:cNvSpPr>
          <p:nvPr/>
        </p:nvSpPr>
        <p:spPr bwMode="auto">
          <a:xfrm>
            <a:off x="2928938" y="1071563"/>
            <a:ext cx="315595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0" hangingPunct="0"/>
            <a:r>
              <a:rPr lang="sr-Latn-RS" sz="2800" dirty="0">
                <a:solidFill>
                  <a:schemeClr val="hlink"/>
                </a:solidFill>
              </a:rPr>
              <a:t>Priprema rastvora</a:t>
            </a:r>
            <a:endParaRPr lang="en-US" sz="2800" dirty="0">
              <a:solidFill>
                <a:schemeClr val="hlink"/>
              </a:solidFill>
            </a:endParaRPr>
          </a:p>
        </p:txBody>
      </p:sp>
      <p:grpSp>
        <p:nvGrpSpPr>
          <p:cNvPr id="18" name="Group 17"/>
          <p:cNvGrpSpPr>
            <a:grpSpLocks noChangeAspect="1"/>
          </p:cNvGrpSpPr>
          <p:nvPr/>
        </p:nvGrpSpPr>
        <p:grpSpPr>
          <a:xfrm>
            <a:off x="7164288" y="6115665"/>
            <a:ext cx="1960686" cy="762168"/>
            <a:chOff x="7164288" y="6115665"/>
            <a:chExt cx="1960686" cy="762168"/>
          </a:xfrm>
        </p:grpSpPr>
        <p:sp>
          <p:nvSpPr>
            <p:cNvPr id="19" name="Rectangle 18"/>
            <p:cNvSpPr/>
            <p:nvPr/>
          </p:nvSpPr>
          <p:spPr bwMode="auto">
            <a:xfrm>
              <a:off x="7164288" y="6150401"/>
              <a:ext cx="1960686" cy="692696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>
                <a:spcAft>
                  <a:spcPts val="600"/>
                </a:spcAft>
              </a:pPr>
              <a:endParaRPr lang="en-US" sz="1000" smtClean="0">
                <a:solidFill>
                  <a:srgbClr val="626469"/>
                </a:solidFill>
                <a:cs typeface="+mn-cs"/>
              </a:endParaRPr>
            </a:p>
          </p:txBody>
        </p:sp>
        <p:pic>
          <p:nvPicPr>
            <p:cNvPr id="21" name="Picture 4" descr="C:\Users\marinal3\Desktop\logo SECPA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00392" y="6115665"/>
              <a:ext cx="1016223" cy="762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47843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273"/>
          <p:cNvSpPr txBox="1">
            <a:spLocks noChangeArrowheads="1"/>
          </p:cNvSpPr>
          <p:nvPr/>
        </p:nvSpPr>
        <p:spPr bwMode="auto">
          <a:xfrm>
            <a:off x="684213" y="4941888"/>
            <a:ext cx="1873250" cy="633412"/>
          </a:xfrm>
          <a:prstGeom prst="rect">
            <a:avLst/>
          </a:prstGeom>
          <a:solidFill>
            <a:srgbClr val="92D050">
              <a:alpha val="50195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 anchorCtr="1"/>
          <a:lstStyle/>
          <a:p>
            <a:pPr algn="ctr" eaLnBrk="0" hangingPunct="0"/>
            <a:r>
              <a:rPr lang="sr-Latn-RS" sz="1400" b="1" dirty="0" smtClean="0">
                <a:solidFill>
                  <a:srgbClr val="000000"/>
                </a:solidFill>
              </a:rPr>
              <a:t>Količina primena preparata</a:t>
            </a:r>
            <a:endParaRPr lang="en-US" sz="1400" b="1" dirty="0">
              <a:solidFill>
                <a:srgbClr val="000000"/>
              </a:solidFill>
            </a:endParaRPr>
          </a:p>
          <a:p>
            <a:pPr algn="ctr" eaLnBrk="0" hangingPunct="0"/>
            <a:r>
              <a:rPr lang="en-US" sz="1400" b="1" dirty="0">
                <a:solidFill>
                  <a:srgbClr val="FF0000"/>
                </a:solidFill>
              </a:rPr>
              <a:t>300 g/100 L</a:t>
            </a:r>
          </a:p>
        </p:txBody>
      </p:sp>
      <p:sp>
        <p:nvSpPr>
          <p:cNvPr id="23555" name="Text 280"/>
          <p:cNvSpPr txBox="1">
            <a:spLocks noChangeArrowheads="1"/>
          </p:cNvSpPr>
          <p:nvPr/>
        </p:nvSpPr>
        <p:spPr bwMode="auto">
          <a:xfrm>
            <a:off x="2627313" y="5013325"/>
            <a:ext cx="28575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/>
          <a:lstStyle/>
          <a:p>
            <a:pPr eaLnBrk="0" hangingPunct="0"/>
            <a:r>
              <a:rPr lang="en-US" sz="1200" b="1">
                <a:solidFill>
                  <a:srgbClr val="000000"/>
                </a:solidFill>
              </a:rPr>
              <a:t>X</a:t>
            </a:r>
          </a:p>
        </p:txBody>
      </p:sp>
      <p:sp>
        <p:nvSpPr>
          <p:cNvPr id="23556" name="Text 273"/>
          <p:cNvSpPr txBox="1">
            <a:spLocks noChangeArrowheads="1"/>
          </p:cNvSpPr>
          <p:nvPr/>
        </p:nvSpPr>
        <p:spPr bwMode="auto">
          <a:xfrm>
            <a:off x="5435600" y="4941888"/>
            <a:ext cx="1857375" cy="633412"/>
          </a:xfrm>
          <a:prstGeom prst="rect">
            <a:avLst/>
          </a:prstGeom>
          <a:solidFill>
            <a:srgbClr val="92D050">
              <a:alpha val="50195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 anchorCtr="1"/>
          <a:lstStyle/>
          <a:p>
            <a:pPr algn="ctr" eaLnBrk="0" hangingPunct="0"/>
            <a:r>
              <a:rPr lang="sr-Latn-RS" sz="1400" b="1" dirty="0" smtClean="0">
                <a:solidFill>
                  <a:srgbClr val="000000"/>
                </a:solidFill>
              </a:rPr>
              <a:t>Zapremina rezervoara</a:t>
            </a:r>
            <a:endParaRPr lang="en-US" sz="1400" b="1" dirty="0">
              <a:solidFill>
                <a:srgbClr val="000000"/>
              </a:solidFill>
            </a:endParaRPr>
          </a:p>
          <a:p>
            <a:pPr algn="ctr" eaLnBrk="0" hangingPunct="0"/>
            <a:r>
              <a:rPr lang="en-US" sz="1400" b="1" dirty="0">
                <a:solidFill>
                  <a:srgbClr val="FF0000"/>
                </a:solidFill>
              </a:rPr>
              <a:t>800 L</a:t>
            </a:r>
          </a:p>
        </p:txBody>
      </p:sp>
      <p:sp>
        <p:nvSpPr>
          <p:cNvPr id="23557" name="Text 280"/>
          <p:cNvSpPr txBox="1">
            <a:spLocks noChangeArrowheads="1"/>
          </p:cNvSpPr>
          <p:nvPr/>
        </p:nvSpPr>
        <p:spPr bwMode="auto">
          <a:xfrm>
            <a:off x="7451725" y="5373688"/>
            <a:ext cx="274638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/>
          <a:lstStyle/>
          <a:p>
            <a:pPr eaLnBrk="0" hangingPunct="0"/>
            <a:r>
              <a:rPr lang="en-US" sz="1200" b="1">
                <a:solidFill>
                  <a:srgbClr val="000000"/>
                </a:solidFill>
              </a:rPr>
              <a:t>=</a:t>
            </a:r>
          </a:p>
        </p:txBody>
      </p:sp>
      <p:sp>
        <p:nvSpPr>
          <p:cNvPr id="23558" name="Text 273"/>
          <p:cNvSpPr txBox="1">
            <a:spLocks noChangeArrowheads="1"/>
          </p:cNvSpPr>
          <p:nvPr/>
        </p:nvSpPr>
        <p:spPr bwMode="auto">
          <a:xfrm>
            <a:off x="5075239" y="5805488"/>
            <a:ext cx="2381250" cy="552450"/>
          </a:xfrm>
          <a:prstGeom prst="rect">
            <a:avLst/>
          </a:prstGeom>
          <a:solidFill>
            <a:srgbClr val="92D050">
              <a:alpha val="50195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 anchorCtr="1"/>
          <a:lstStyle/>
          <a:p>
            <a:pPr algn="ctr" eaLnBrk="0" hangingPunct="0"/>
            <a:r>
              <a:rPr lang="sr-Latn-RS" sz="1400" b="1" dirty="0" smtClean="0">
                <a:solidFill>
                  <a:srgbClr val="000000"/>
                </a:solidFill>
              </a:rPr>
              <a:t>Potrebno rastvora po </a:t>
            </a:r>
            <a:r>
              <a:rPr lang="en-US" sz="1400" b="1" dirty="0" smtClean="0">
                <a:solidFill>
                  <a:srgbClr val="000000"/>
                </a:solidFill>
              </a:rPr>
              <a:t>ha</a:t>
            </a:r>
            <a:endParaRPr lang="en-US" sz="1400" b="1" dirty="0">
              <a:solidFill>
                <a:srgbClr val="000000"/>
              </a:solidFill>
            </a:endParaRPr>
          </a:p>
          <a:p>
            <a:pPr algn="ctr" eaLnBrk="0" hangingPunct="0"/>
            <a:r>
              <a:rPr lang="en-US" sz="1400" b="1" dirty="0" smtClean="0">
                <a:solidFill>
                  <a:srgbClr val="FF0000"/>
                </a:solidFill>
              </a:rPr>
              <a:t>4</a:t>
            </a:r>
            <a:r>
              <a:rPr lang="sr-Latn-RS" sz="1400" b="1" dirty="0" smtClean="0">
                <a:solidFill>
                  <a:srgbClr val="FF0000"/>
                </a:solidFill>
              </a:rPr>
              <a:t>32</a:t>
            </a:r>
            <a:r>
              <a:rPr lang="en-US" sz="1400" b="1" dirty="0" smtClean="0">
                <a:solidFill>
                  <a:srgbClr val="FF0000"/>
                </a:solidFill>
              </a:rPr>
              <a:t> </a:t>
            </a:r>
            <a:r>
              <a:rPr lang="en-US" sz="1400" b="1" dirty="0">
                <a:solidFill>
                  <a:srgbClr val="FF0000"/>
                </a:solidFill>
              </a:rPr>
              <a:t>L /ha</a:t>
            </a:r>
          </a:p>
        </p:txBody>
      </p:sp>
      <p:sp>
        <p:nvSpPr>
          <p:cNvPr id="23559" name="Text 280"/>
          <p:cNvSpPr txBox="1">
            <a:spLocks noChangeArrowheads="1"/>
          </p:cNvSpPr>
          <p:nvPr/>
        </p:nvSpPr>
        <p:spPr bwMode="auto">
          <a:xfrm>
            <a:off x="7740650" y="5084763"/>
            <a:ext cx="1187834" cy="1169551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endParaRPr lang="en-US" sz="1400" b="1" dirty="0">
              <a:solidFill>
                <a:srgbClr val="FF0000"/>
              </a:solidFill>
            </a:endParaRPr>
          </a:p>
          <a:p>
            <a:pPr algn="ctr" eaLnBrk="0" hangingPunct="0"/>
            <a:endParaRPr lang="en-US" sz="1400" b="1" dirty="0">
              <a:solidFill>
                <a:srgbClr val="FF0000"/>
              </a:solidFill>
            </a:endParaRPr>
          </a:p>
          <a:p>
            <a:pPr algn="ctr" eaLnBrk="0" hangingPunct="0"/>
            <a:r>
              <a:rPr lang="en-US" sz="1400" b="1" dirty="0" smtClean="0">
                <a:solidFill>
                  <a:srgbClr val="FF0000"/>
                </a:solidFill>
              </a:rPr>
              <a:t>5</a:t>
            </a:r>
            <a:r>
              <a:rPr lang="sr-Latn-RS" sz="1400" b="1" dirty="0" smtClean="0">
                <a:solidFill>
                  <a:srgbClr val="FF0000"/>
                </a:solidFill>
              </a:rPr>
              <a:t>,556</a:t>
            </a:r>
            <a:r>
              <a:rPr lang="en-US" sz="1400" b="1" dirty="0" smtClean="0">
                <a:solidFill>
                  <a:srgbClr val="FF0000"/>
                </a:solidFill>
              </a:rPr>
              <a:t> </a:t>
            </a:r>
            <a:r>
              <a:rPr lang="en-US" sz="1400" b="1" dirty="0">
                <a:solidFill>
                  <a:srgbClr val="FF0000"/>
                </a:solidFill>
              </a:rPr>
              <a:t>g</a:t>
            </a:r>
          </a:p>
          <a:p>
            <a:pPr algn="ctr" eaLnBrk="0" hangingPunct="0"/>
            <a:r>
              <a:rPr lang="en-US" sz="1400" b="1" dirty="0" smtClean="0">
                <a:solidFill>
                  <a:srgbClr val="FF0000"/>
                </a:solidFill>
              </a:rPr>
              <a:t>p</a:t>
            </a:r>
            <a:r>
              <a:rPr lang="sr-Latn-RS" sz="1400" b="1" dirty="0" smtClean="0">
                <a:solidFill>
                  <a:srgbClr val="FF0000"/>
                </a:solidFill>
              </a:rPr>
              <a:t>reparata</a:t>
            </a:r>
            <a:endParaRPr lang="en-US" sz="1400" b="1" dirty="0">
              <a:solidFill>
                <a:srgbClr val="FF0000"/>
              </a:solidFill>
            </a:endParaRPr>
          </a:p>
          <a:p>
            <a:pPr algn="ctr" eaLnBrk="0" hangingPunct="0"/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23560" name="Line 31"/>
          <p:cNvSpPr>
            <a:spLocks noChangeShapeType="1"/>
          </p:cNvSpPr>
          <p:nvPr/>
        </p:nvSpPr>
        <p:spPr bwMode="auto">
          <a:xfrm flipV="1">
            <a:off x="827088" y="5661025"/>
            <a:ext cx="4105275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3561" name="AutoShape 32"/>
          <p:cNvSpPr>
            <a:spLocks noChangeArrowheads="1"/>
          </p:cNvSpPr>
          <p:nvPr/>
        </p:nvSpPr>
        <p:spPr bwMode="auto">
          <a:xfrm>
            <a:off x="5699124" y="4537075"/>
            <a:ext cx="1330325" cy="336550"/>
          </a:xfrm>
          <a:prstGeom prst="wedgeRoundRectCallout">
            <a:avLst>
              <a:gd name="adj1" fmla="val 33773"/>
              <a:gd name="adj2" fmla="val 128394"/>
              <a:gd name="adj3" fmla="val 16667"/>
            </a:avLst>
          </a:prstGeom>
          <a:solidFill>
            <a:srgbClr val="C0C0C0">
              <a:alpha val="50195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anchor="ctr" anchorCtr="1"/>
          <a:lstStyle/>
          <a:p>
            <a:pPr algn="ctr" eaLnBrk="0" hangingPunct="0">
              <a:spcAft>
                <a:spcPts val="600"/>
              </a:spcAft>
            </a:pPr>
            <a:r>
              <a:rPr lang="sr-Latn-RS" sz="1400" b="1" dirty="0" smtClean="0">
                <a:solidFill>
                  <a:srgbClr val="000000"/>
                </a:solidFill>
              </a:rPr>
              <a:t>Izmereno</a:t>
            </a: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23562" name="AutoShape 34"/>
          <p:cNvSpPr>
            <a:spLocks noChangeArrowheads="1"/>
          </p:cNvSpPr>
          <p:nvPr/>
        </p:nvSpPr>
        <p:spPr bwMode="auto">
          <a:xfrm>
            <a:off x="827088" y="4435475"/>
            <a:ext cx="2130425" cy="438150"/>
          </a:xfrm>
          <a:prstGeom prst="wedgeRoundRectCallout">
            <a:avLst>
              <a:gd name="adj1" fmla="val -4106"/>
              <a:gd name="adj2" fmla="val 91148"/>
              <a:gd name="adj3" fmla="val 16667"/>
            </a:avLst>
          </a:prstGeom>
          <a:solidFill>
            <a:srgbClr val="C0C0C0">
              <a:alpha val="50195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anchor="ctr" anchorCtr="1"/>
          <a:lstStyle/>
          <a:p>
            <a:pPr algn="ctr" eaLnBrk="0" hangingPunct="0">
              <a:spcAft>
                <a:spcPts val="600"/>
              </a:spcAft>
            </a:pPr>
            <a:r>
              <a:rPr lang="sr-Latn-RS" sz="1400" b="1" dirty="0" smtClean="0">
                <a:solidFill>
                  <a:srgbClr val="000000"/>
                </a:solidFill>
              </a:rPr>
              <a:t>Na etiketi preparata</a:t>
            </a: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23563" name="AutoShape 39"/>
          <p:cNvSpPr>
            <a:spLocks noChangeArrowheads="1"/>
          </p:cNvSpPr>
          <p:nvPr/>
        </p:nvSpPr>
        <p:spPr bwMode="auto">
          <a:xfrm>
            <a:off x="7445347" y="4594463"/>
            <a:ext cx="1643062" cy="296862"/>
          </a:xfrm>
          <a:prstGeom prst="wedgeRoundRectCallout">
            <a:avLst>
              <a:gd name="adj1" fmla="val 14097"/>
              <a:gd name="adj2" fmla="val 199310"/>
              <a:gd name="adj3" fmla="val 16667"/>
            </a:avLst>
          </a:prstGeom>
          <a:solidFill>
            <a:srgbClr val="C0C0C0">
              <a:alpha val="50195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anchor="ctr" anchorCtr="1"/>
          <a:lstStyle/>
          <a:p>
            <a:pPr algn="ctr" eaLnBrk="0" hangingPunct="0">
              <a:spcAft>
                <a:spcPts val="600"/>
              </a:spcAft>
            </a:pPr>
            <a:r>
              <a:rPr lang="en-US" sz="1400" b="1" dirty="0" smtClean="0">
                <a:solidFill>
                  <a:srgbClr val="FF0000"/>
                </a:solidFill>
              </a:rPr>
              <a:t>P</a:t>
            </a:r>
            <a:r>
              <a:rPr lang="sr-Latn-RS" sz="1400" b="1" dirty="0" smtClean="0">
                <a:solidFill>
                  <a:srgbClr val="FF0000"/>
                </a:solidFill>
              </a:rPr>
              <a:t>reparata u rezervoar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23564" name="AutoShape 32"/>
          <p:cNvSpPr>
            <a:spLocks noChangeArrowheads="1"/>
          </p:cNvSpPr>
          <p:nvPr/>
        </p:nvSpPr>
        <p:spPr bwMode="auto">
          <a:xfrm>
            <a:off x="3779912" y="6000750"/>
            <a:ext cx="1279451" cy="487363"/>
          </a:xfrm>
          <a:prstGeom prst="wedgeRoundRectCallout">
            <a:avLst>
              <a:gd name="adj1" fmla="val 69519"/>
              <a:gd name="adj2" fmla="val -53917"/>
              <a:gd name="adj3" fmla="val 16667"/>
            </a:avLst>
          </a:prstGeom>
          <a:solidFill>
            <a:srgbClr val="C0C0C0">
              <a:alpha val="50195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anchor="ctr" anchorCtr="1"/>
          <a:lstStyle/>
          <a:p>
            <a:pPr algn="ctr" eaLnBrk="0" hangingPunct="0">
              <a:spcAft>
                <a:spcPts val="600"/>
              </a:spcAft>
            </a:pPr>
            <a:r>
              <a:rPr lang="sr-Latn-RS" sz="1400" b="1" dirty="0" smtClean="0">
                <a:solidFill>
                  <a:srgbClr val="000000"/>
                </a:solidFill>
              </a:rPr>
              <a:t>Kalibrisano</a:t>
            </a: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23565" name="Text 273"/>
          <p:cNvSpPr txBox="1">
            <a:spLocks noChangeArrowheads="1"/>
          </p:cNvSpPr>
          <p:nvPr/>
        </p:nvSpPr>
        <p:spPr bwMode="auto">
          <a:xfrm>
            <a:off x="1643063" y="5715000"/>
            <a:ext cx="1798637" cy="571500"/>
          </a:xfrm>
          <a:prstGeom prst="rect">
            <a:avLst/>
          </a:prstGeom>
          <a:solidFill>
            <a:srgbClr val="92D050">
              <a:alpha val="50195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 anchorCtr="1"/>
          <a:lstStyle/>
          <a:p>
            <a:pPr algn="ctr" eaLnBrk="0" hangingPunct="0"/>
            <a:r>
              <a:rPr lang="sr-Latn-RS" sz="1400" b="1" dirty="0" smtClean="0">
                <a:solidFill>
                  <a:srgbClr val="000000"/>
                </a:solidFill>
              </a:rPr>
              <a:t>Faktor konverzije</a:t>
            </a:r>
            <a:endParaRPr lang="en-US" sz="1400" b="1" dirty="0">
              <a:solidFill>
                <a:srgbClr val="000000"/>
              </a:solidFill>
            </a:endParaRPr>
          </a:p>
          <a:p>
            <a:pPr algn="ctr" eaLnBrk="0" hangingPunct="0"/>
            <a:r>
              <a:rPr lang="en-US" sz="1400" b="1" dirty="0">
                <a:solidFill>
                  <a:srgbClr val="000000"/>
                </a:solidFill>
              </a:rPr>
              <a:t>100</a:t>
            </a:r>
          </a:p>
        </p:txBody>
      </p:sp>
      <p:sp>
        <p:nvSpPr>
          <p:cNvPr id="22542" name="Text Box 19"/>
          <p:cNvSpPr txBox="1">
            <a:spLocks noChangeArrowheads="1"/>
          </p:cNvSpPr>
          <p:nvPr/>
        </p:nvSpPr>
        <p:spPr bwMode="auto">
          <a:xfrm>
            <a:off x="214312" y="2084269"/>
            <a:ext cx="8929687" cy="2441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Aft>
                <a:spcPts val="200"/>
              </a:spcAft>
              <a:defRPr/>
            </a:pPr>
            <a:r>
              <a:rPr lang="sr-Latn-RS" b="1" dirty="0" smtClean="0"/>
              <a:t>Primer</a:t>
            </a:r>
            <a:r>
              <a:rPr lang="en-US" b="1" dirty="0" smtClean="0"/>
              <a:t>:</a:t>
            </a:r>
            <a:endParaRPr lang="en-US" b="1" dirty="0"/>
          </a:p>
          <a:p>
            <a:pPr marL="342900" indent="-342900">
              <a:spcAft>
                <a:spcPts val="200"/>
              </a:spcAft>
              <a:buFont typeface="+mj-lt"/>
              <a:buAutoNum type="arabicParenR"/>
              <a:defRPr/>
            </a:pPr>
            <a:r>
              <a:rPr lang="sr-Latn-RS" sz="1600" dirty="0" smtClean="0"/>
              <a:t>Uputstvo na etiketi</a:t>
            </a:r>
            <a:r>
              <a:rPr lang="en-US" sz="1600" dirty="0" smtClean="0"/>
              <a:t>: </a:t>
            </a:r>
            <a:r>
              <a:rPr lang="sr-Latn-RS" sz="1600" dirty="0" smtClean="0"/>
              <a:t>koristiti</a:t>
            </a:r>
            <a:r>
              <a:rPr lang="en-US" sz="1600" dirty="0" smtClean="0"/>
              <a:t> </a:t>
            </a:r>
            <a:r>
              <a:rPr lang="en-US" sz="1600" dirty="0"/>
              <a:t>300 g/100 </a:t>
            </a:r>
            <a:r>
              <a:rPr lang="en-US" sz="1600" dirty="0" smtClean="0"/>
              <a:t>L</a:t>
            </a:r>
            <a:r>
              <a:rPr lang="sr-Latn-RS" sz="1600" dirty="0" smtClean="0"/>
              <a:t> vode</a:t>
            </a:r>
            <a:r>
              <a:rPr lang="en-US" sz="1600" dirty="0" smtClean="0"/>
              <a:t> </a:t>
            </a:r>
            <a:r>
              <a:rPr lang="en-US" sz="1600" dirty="0"/>
              <a:t>.....  </a:t>
            </a:r>
            <a:r>
              <a:rPr lang="sr-Latn-RS" sz="1600" dirty="0" smtClean="0"/>
              <a:t>Potrebna količina rastvora je</a:t>
            </a:r>
            <a:r>
              <a:rPr lang="en-US" sz="1600" dirty="0" smtClean="0"/>
              <a:t> 1000 </a:t>
            </a:r>
            <a:r>
              <a:rPr lang="en-US" sz="1600" dirty="0"/>
              <a:t>L/ha</a:t>
            </a:r>
          </a:p>
          <a:p>
            <a:pPr marL="342900" indent="-342900">
              <a:spcAft>
                <a:spcPts val="200"/>
              </a:spcAft>
              <a:buFont typeface="+mj-lt"/>
              <a:buAutoNum type="arabicParenR"/>
              <a:defRPr/>
            </a:pPr>
            <a:r>
              <a:rPr lang="sr-Latn-RS" sz="1600" dirty="0" smtClean="0"/>
              <a:t>Ukupna zapremina rezervoara</a:t>
            </a:r>
            <a:r>
              <a:rPr lang="en-US" sz="1600" dirty="0" smtClean="0"/>
              <a:t>: </a:t>
            </a:r>
            <a:r>
              <a:rPr lang="en-US" sz="1600" dirty="0"/>
              <a:t>800 L </a:t>
            </a:r>
            <a:r>
              <a:rPr lang="sr-Latn-RS" sz="1600" dirty="0" smtClean="0"/>
              <a:t>vode</a:t>
            </a:r>
            <a:r>
              <a:rPr lang="en-US" sz="1600" dirty="0" smtClean="0"/>
              <a:t>; </a:t>
            </a:r>
            <a:r>
              <a:rPr lang="sr-Latn-RS" sz="1600" dirty="0"/>
              <a:t>kalibrisana količina rastvora </a:t>
            </a:r>
            <a:r>
              <a:rPr lang="sr-Latn-RS" sz="1600" dirty="0" smtClean="0"/>
              <a:t>za </a:t>
            </a:r>
            <a:r>
              <a:rPr lang="sr-Latn-RS" sz="1600" dirty="0"/>
              <a:t>hektar je </a:t>
            </a:r>
            <a:r>
              <a:rPr lang="en-US" sz="1600" dirty="0" smtClean="0"/>
              <a:t>4</a:t>
            </a:r>
            <a:r>
              <a:rPr lang="sr-Latn-RS" sz="1600" dirty="0" smtClean="0"/>
              <a:t>32</a:t>
            </a:r>
            <a:r>
              <a:rPr lang="en-US" sz="1600" dirty="0" smtClean="0"/>
              <a:t> L/ha</a:t>
            </a:r>
            <a:endParaRPr lang="en-US" sz="1600" dirty="0"/>
          </a:p>
          <a:p>
            <a:pPr marL="342900" indent="-342900">
              <a:spcAft>
                <a:spcPts val="200"/>
              </a:spcAft>
              <a:buFont typeface="+mj-lt"/>
              <a:buAutoNum type="arabicParenR"/>
              <a:defRPr/>
            </a:pPr>
            <a:r>
              <a:rPr lang="sr-Latn-RS" sz="1600" dirty="0" smtClean="0"/>
              <a:t>Ako se koristi</a:t>
            </a:r>
            <a:r>
              <a:rPr lang="en-US" sz="1600" dirty="0" smtClean="0"/>
              <a:t> </a:t>
            </a:r>
            <a:r>
              <a:rPr lang="en-US" sz="1600" b="1" dirty="0" smtClean="0"/>
              <a:t>1000 </a:t>
            </a:r>
            <a:r>
              <a:rPr lang="en-US" sz="1600" b="1" dirty="0"/>
              <a:t>L /</a:t>
            </a:r>
            <a:r>
              <a:rPr lang="en-US" sz="1600" b="1" dirty="0" smtClean="0"/>
              <a:t>ha</a:t>
            </a:r>
            <a:r>
              <a:rPr lang="sr-Latn-RS" sz="1600" b="1" dirty="0" smtClean="0"/>
              <a:t>,</a:t>
            </a:r>
            <a:r>
              <a:rPr lang="sr-Latn-RS" sz="1600" dirty="0" smtClean="0"/>
              <a:t> onda je za jedan pun rezervoar potrebno </a:t>
            </a:r>
            <a:r>
              <a:rPr lang="en-US" sz="1600" dirty="0" smtClean="0"/>
              <a:t>300 </a:t>
            </a:r>
            <a:r>
              <a:rPr lang="en-US" sz="1600" dirty="0"/>
              <a:t>g x 8= </a:t>
            </a:r>
            <a:r>
              <a:rPr lang="en-US" sz="1600" b="1" dirty="0" smtClean="0"/>
              <a:t>2400 </a:t>
            </a:r>
            <a:r>
              <a:rPr lang="en-US" sz="1600" b="1" dirty="0"/>
              <a:t>g</a:t>
            </a:r>
            <a:r>
              <a:rPr lang="en-US" sz="1600" dirty="0"/>
              <a:t> </a:t>
            </a:r>
          </a:p>
          <a:p>
            <a:pPr marL="342900" indent="-342900">
              <a:spcAft>
                <a:spcPts val="200"/>
              </a:spcAft>
              <a:buFont typeface="+mj-lt"/>
              <a:buAutoNum type="arabicParenR"/>
              <a:defRPr/>
            </a:pPr>
            <a:r>
              <a:rPr lang="sr-Latn-RS" sz="1600" dirty="0" smtClean="0"/>
              <a:t>Ako se primenjuje</a:t>
            </a:r>
            <a:r>
              <a:rPr lang="en-US" sz="1600" dirty="0" smtClean="0"/>
              <a:t> </a:t>
            </a:r>
            <a:r>
              <a:rPr lang="en-US" sz="1600" b="1" dirty="0" smtClean="0"/>
              <a:t>4</a:t>
            </a:r>
            <a:r>
              <a:rPr lang="sr-Latn-RS" sz="1600" b="1" dirty="0" smtClean="0"/>
              <a:t>32</a:t>
            </a:r>
            <a:r>
              <a:rPr lang="en-US" sz="1600" b="1" dirty="0" smtClean="0"/>
              <a:t> L/ha</a:t>
            </a:r>
            <a:r>
              <a:rPr lang="sr-Latn-RS" sz="1600" b="1" dirty="0" smtClean="0"/>
              <a:t>, </a:t>
            </a:r>
            <a:r>
              <a:rPr lang="sr-Latn-RS" sz="1600" dirty="0" smtClean="0"/>
              <a:t>kako je kalibrisano, onda</a:t>
            </a:r>
            <a:r>
              <a:rPr lang="en-US" sz="1600" b="1" dirty="0" smtClean="0"/>
              <a:t> </a:t>
            </a:r>
            <a:r>
              <a:rPr lang="sr-Latn-RS" sz="1600" dirty="0" smtClean="0"/>
              <a:t>je potrebna </a:t>
            </a:r>
            <a:r>
              <a:rPr lang="en-US" sz="1600" dirty="0" smtClean="0"/>
              <a:t>2</a:t>
            </a:r>
            <a:r>
              <a:rPr lang="sr-Latn-RS" sz="1600" dirty="0" smtClean="0"/>
              <a:t>,315</a:t>
            </a:r>
            <a:r>
              <a:rPr lang="en-US" sz="1600" dirty="0" smtClean="0"/>
              <a:t> </a:t>
            </a:r>
            <a:r>
              <a:rPr lang="sr-Latn-RS" sz="1600" dirty="0" smtClean="0"/>
              <a:t>puta veća koncentracija</a:t>
            </a:r>
            <a:r>
              <a:rPr lang="en-US" sz="1600" dirty="0" smtClean="0"/>
              <a:t>, </a:t>
            </a:r>
            <a:r>
              <a:rPr lang="sr-Latn-RS" sz="1600" dirty="0" smtClean="0"/>
              <a:t>tj.</a:t>
            </a:r>
            <a:r>
              <a:rPr lang="en-US" sz="1600" dirty="0" smtClean="0"/>
              <a:t>. 1000 </a:t>
            </a:r>
            <a:r>
              <a:rPr lang="en-US" sz="1600" dirty="0"/>
              <a:t>L/ha / </a:t>
            </a:r>
            <a:r>
              <a:rPr lang="en-US" sz="1600" dirty="0" smtClean="0"/>
              <a:t>4</a:t>
            </a:r>
            <a:r>
              <a:rPr lang="sr-Latn-RS" sz="1600" dirty="0" smtClean="0"/>
              <a:t>32</a:t>
            </a:r>
            <a:r>
              <a:rPr lang="en-US" sz="1600" dirty="0" smtClean="0"/>
              <a:t> </a:t>
            </a:r>
            <a:r>
              <a:rPr lang="en-US" sz="1600" dirty="0"/>
              <a:t>L/ha = </a:t>
            </a:r>
            <a:r>
              <a:rPr lang="en-US" sz="1600" dirty="0" smtClean="0"/>
              <a:t>2</a:t>
            </a:r>
            <a:r>
              <a:rPr lang="sr-Latn-RS" sz="1600" dirty="0" smtClean="0"/>
              <a:t>,315</a:t>
            </a:r>
            <a:r>
              <a:rPr lang="en-US" sz="1600" dirty="0" smtClean="0"/>
              <a:t>). (</a:t>
            </a:r>
            <a:r>
              <a:rPr lang="sr-Latn-RS" sz="1600" dirty="0" smtClean="0"/>
              <a:t>Ovo je zato što je potrebno da ista količina preparata dospe na </a:t>
            </a:r>
            <a:r>
              <a:rPr lang="en-US" sz="1600" dirty="0" smtClean="0"/>
              <a:t>cm² </a:t>
            </a:r>
            <a:r>
              <a:rPr lang="sr-Latn-RS" sz="1600" dirty="0" smtClean="0"/>
              <a:t>lista ili ploda, nezavisno da li se koristi </a:t>
            </a:r>
            <a:r>
              <a:rPr lang="en-US" sz="1600" dirty="0" smtClean="0"/>
              <a:t>480 </a:t>
            </a:r>
            <a:r>
              <a:rPr lang="en-US" sz="1600" dirty="0"/>
              <a:t>L/ha </a:t>
            </a:r>
            <a:r>
              <a:rPr lang="sr-Latn-RS" sz="1600" dirty="0" smtClean="0"/>
              <a:t>ili</a:t>
            </a:r>
            <a:r>
              <a:rPr lang="en-US" sz="1600" dirty="0" smtClean="0"/>
              <a:t> </a:t>
            </a:r>
            <a:r>
              <a:rPr lang="en-US" sz="1600" dirty="0"/>
              <a:t>1000 </a:t>
            </a:r>
            <a:r>
              <a:rPr lang="en-US" sz="1600" dirty="0" smtClean="0"/>
              <a:t>L/ha). </a:t>
            </a:r>
            <a:r>
              <a:rPr lang="sr-Latn-RS" sz="1600" dirty="0" smtClean="0"/>
              <a:t>Količina preparata za prskalicu</a:t>
            </a:r>
            <a:r>
              <a:rPr lang="en-US" sz="1600" dirty="0" smtClean="0"/>
              <a:t>= 2400</a:t>
            </a:r>
            <a:r>
              <a:rPr lang="sr-Latn-RS" sz="1600" dirty="0" smtClean="0"/>
              <a:t> </a:t>
            </a:r>
            <a:r>
              <a:rPr lang="en-US" sz="1600" dirty="0" smtClean="0"/>
              <a:t>g </a:t>
            </a:r>
            <a:r>
              <a:rPr lang="en-US" sz="1600" dirty="0"/>
              <a:t>x </a:t>
            </a:r>
            <a:r>
              <a:rPr lang="en-US" sz="1600" dirty="0" smtClean="0"/>
              <a:t>2</a:t>
            </a:r>
            <a:r>
              <a:rPr lang="sr-Latn-RS" sz="1600" dirty="0" smtClean="0"/>
              <a:t>,315</a:t>
            </a:r>
            <a:r>
              <a:rPr lang="en-US" sz="1600" dirty="0" smtClean="0"/>
              <a:t> </a:t>
            </a:r>
            <a:r>
              <a:rPr lang="en-US" sz="1600" b="1" dirty="0"/>
              <a:t>= </a:t>
            </a:r>
            <a:r>
              <a:rPr lang="en-US" sz="1600" b="1" dirty="0" smtClean="0"/>
              <a:t>5</a:t>
            </a:r>
            <a:r>
              <a:rPr lang="sr-Latn-RS" sz="1600" b="1" dirty="0" smtClean="0"/>
              <a:t>556</a:t>
            </a:r>
            <a:r>
              <a:rPr lang="en-US" sz="1600" b="1" dirty="0" smtClean="0"/>
              <a:t> </a:t>
            </a:r>
            <a:r>
              <a:rPr lang="en-US" sz="1600" b="1" dirty="0"/>
              <a:t>g = </a:t>
            </a:r>
            <a:r>
              <a:rPr lang="en-US" sz="1600" b="1" dirty="0" smtClean="0"/>
              <a:t>5</a:t>
            </a:r>
            <a:r>
              <a:rPr lang="sr-Latn-RS" sz="1600" b="1" dirty="0" smtClean="0"/>
              <a:t>,556</a:t>
            </a:r>
            <a:r>
              <a:rPr lang="en-US" sz="1600" b="1" dirty="0" smtClean="0"/>
              <a:t> </a:t>
            </a:r>
            <a:r>
              <a:rPr lang="en-US" sz="1600" b="1" dirty="0"/>
              <a:t>Kg</a:t>
            </a:r>
          </a:p>
        </p:txBody>
      </p:sp>
      <p:sp>
        <p:nvSpPr>
          <p:cNvPr id="23567" name="Text Box 21"/>
          <p:cNvSpPr txBox="1">
            <a:spLocks noChangeArrowheads="1"/>
          </p:cNvSpPr>
          <p:nvPr/>
        </p:nvSpPr>
        <p:spPr bwMode="auto">
          <a:xfrm>
            <a:off x="1330325" y="1500188"/>
            <a:ext cx="781367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sr-Latn-RS" sz="2400" dirty="0" smtClean="0"/>
              <a:t>Uputstvo na etiketi</a:t>
            </a:r>
            <a:r>
              <a:rPr lang="en-US" sz="2400" dirty="0" smtClean="0"/>
              <a:t>: </a:t>
            </a:r>
            <a:r>
              <a:rPr lang="sr-Latn-RS" sz="2400" dirty="0" smtClean="0"/>
              <a:t>koristiti</a:t>
            </a:r>
            <a:r>
              <a:rPr lang="en-GB" sz="2400" dirty="0" smtClean="0"/>
              <a:t> </a:t>
            </a:r>
            <a:r>
              <a:rPr lang="sr-Latn-RS" sz="2400" dirty="0" smtClean="0"/>
              <a:t>X</a:t>
            </a:r>
            <a:r>
              <a:rPr lang="en-GB" sz="2400" dirty="0" smtClean="0"/>
              <a:t> </a:t>
            </a:r>
            <a:r>
              <a:rPr lang="en-GB" sz="2400" dirty="0"/>
              <a:t>L </a:t>
            </a:r>
            <a:r>
              <a:rPr lang="sr-Latn-RS" sz="2400" dirty="0" smtClean="0"/>
              <a:t>ili</a:t>
            </a:r>
            <a:r>
              <a:rPr lang="en-GB" sz="2400" dirty="0" smtClean="0"/>
              <a:t> g </a:t>
            </a:r>
            <a:r>
              <a:rPr lang="en-GB" sz="2400" dirty="0"/>
              <a:t>/100 L </a:t>
            </a:r>
            <a:r>
              <a:rPr lang="sr-Latn-RS" sz="2400" dirty="0" smtClean="0"/>
              <a:t>vode, </a:t>
            </a:r>
          </a:p>
          <a:p>
            <a:pPr algn="ctr"/>
            <a:r>
              <a:rPr lang="sr-Latn-RS" sz="2400" dirty="0" smtClean="0"/>
              <a:t>sa količinom primene vode od npr.</a:t>
            </a:r>
            <a:r>
              <a:rPr lang="en-GB" sz="2400" dirty="0" smtClean="0"/>
              <a:t>1000 </a:t>
            </a:r>
            <a:r>
              <a:rPr lang="en-GB" sz="2400" dirty="0"/>
              <a:t>L </a:t>
            </a:r>
            <a:r>
              <a:rPr lang="en-GB" sz="2400" dirty="0" smtClean="0"/>
              <a:t>/</a:t>
            </a:r>
            <a:r>
              <a:rPr lang="en-GB" sz="2400" dirty="0"/>
              <a:t>ha)</a:t>
            </a:r>
            <a:endParaRPr lang="en-US" sz="2400" dirty="0"/>
          </a:p>
        </p:txBody>
      </p:sp>
      <p:sp>
        <p:nvSpPr>
          <p:cNvPr id="22" name="Foliennummernplatzhalter 21"/>
          <p:cNvSpPr>
            <a:spLocks noGrp="1"/>
          </p:cNvSpPr>
          <p:nvPr>
            <p:ph type="sldNum" sz="quarter" idx="12"/>
          </p:nvPr>
        </p:nvSpPr>
        <p:spPr>
          <a:xfrm>
            <a:off x="6659563" y="6308725"/>
            <a:ext cx="2133600" cy="365125"/>
          </a:xfrm>
        </p:spPr>
        <p:txBody>
          <a:bodyPr/>
          <a:lstStyle/>
          <a:p>
            <a:pPr>
              <a:defRPr/>
            </a:pPr>
            <a:fld id="{998B4C24-AB18-4854-A033-F53C9899C595}" type="slidenum">
              <a:rPr lang="pt-PT" smtClean="0"/>
              <a:pPr>
                <a:defRPr/>
              </a:pPr>
              <a:t>21</a:t>
            </a:fld>
            <a:endParaRPr lang="pt-PT" dirty="0"/>
          </a:p>
        </p:txBody>
      </p:sp>
      <p:sp>
        <p:nvSpPr>
          <p:cNvPr id="23570" name="Text 273"/>
          <p:cNvSpPr txBox="1">
            <a:spLocks noChangeArrowheads="1"/>
          </p:cNvSpPr>
          <p:nvPr/>
        </p:nvSpPr>
        <p:spPr bwMode="auto">
          <a:xfrm>
            <a:off x="3059113" y="4941888"/>
            <a:ext cx="1728787" cy="633412"/>
          </a:xfrm>
          <a:prstGeom prst="rect">
            <a:avLst/>
          </a:prstGeom>
          <a:solidFill>
            <a:srgbClr val="92D050">
              <a:alpha val="50195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 anchorCtr="1"/>
          <a:lstStyle/>
          <a:p>
            <a:pPr algn="ctr" eaLnBrk="0" hangingPunct="0"/>
            <a:r>
              <a:rPr lang="sr-Latn-RS" sz="1400" b="1" dirty="0" smtClean="0">
                <a:solidFill>
                  <a:srgbClr val="000000"/>
                </a:solidFill>
              </a:rPr>
              <a:t>Količina rastvora</a:t>
            </a:r>
            <a:endParaRPr lang="en-US" sz="1400" b="1" dirty="0">
              <a:solidFill>
                <a:srgbClr val="000000"/>
              </a:solidFill>
            </a:endParaRPr>
          </a:p>
          <a:p>
            <a:pPr algn="ctr" eaLnBrk="0" hangingPunct="0"/>
            <a:r>
              <a:rPr lang="en-US" sz="1400" b="1" dirty="0" smtClean="0">
                <a:solidFill>
                  <a:srgbClr val="FF0000"/>
                </a:solidFill>
              </a:rPr>
              <a:t>1</a:t>
            </a:r>
            <a:r>
              <a:rPr lang="sr-Latn-RS" sz="1400" b="1" smtClean="0">
                <a:solidFill>
                  <a:srgbClr val="FF0000"/>
                </a:solidFill>
              </a:rPr>
              <a:t> </a:t>
            </a:r>
            <a:r>
              <a:rPr lang="en-US" sz="1400" b="1" smtClean="0">
                <a:solidFill>
                  <a:srgbClr val="FF0000"/>
                </a:solidFill>
              </a:rPr>
              <a:t>000 </a:t>
            </a:r>
            <a:r>
              <a:rPr lang="en-US" sz="1400" b="1" dirty="0">
                <a:solidFill>
                  <a:srgbClr val="FF0000"/>
                </a:solidFill>
              </a:rPr>
              <a:t>L/ha</a:t>
            </a:r>
          </a:p>
        </p:txBody>
      </p:sp>
      <p:sp>
        <p:nvSpPr>
          <p:cNvPr id="23572" name="Text 280"/>
          <p:cNvSpPr txBox="1">
            <a:spLocks noChangeArrowheads="1"/>
          </p:cNvSpPr>
          <p:nvPr/>
        </p:nvSpPr>
        <p:spPr bwMode="auto">
          <a:xfrm>
            <a:off x="4932363" y="5013325"/>
            <a:ext cx="28575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/>
          <a:lstStyle/>
          <a:p>
            <a:pPr eaLnBrk="0" hangingPunct="0"/>
            <a:r>
              <a:rPr lang="en-US" sz="1200" b="1">
                <a:solidFill>
                  <a:srgbClr val="000000"/>
                </a:solidFill>
              </a:rPr>
              <a:t>X</a:t>
            </a:r>
          </a:p>
        </p:txBody>
      </p:sp>
      <p:sp>
        <p:nvSpPr>
          <p:cNvPr id="23573" name="Line 31"/>
          <p:cNvSpPr>
            <a:spLocks noChangeShapeType="1"/>
          </p:cNvSpPr>
          <p:nvPr/>
        </p:nvSpPr>
        <p:spPr bwMode="auto">
          <a:xfrm flipV="1">
            <a:off x="5292725" y="5661025"/>
            <a:ext cx="2159000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3" name="Rectangle 13"/>
          <p:cNvSpPr>
            <a:spLocks noChangeArrowheads="1"/>
          </p:cNvSpPr>
          <p:nvPr/>
        </p:nvSpPr>
        <p:spPr bwMode="auto">
          <a:xfrm>
            <a:off x="2928938" y="1071563"/>
            <a:ext cx="315595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0" hangingPunct="0"/>
            <a:r>
              <a:rPr lang="sr-Latn-RS" sz="2800" dirty="0">
                <a:solidFill>
                  <a:schemeClr val="hlink"/>
                </a:solidFill>
              </a:rPr>
              <a:t>Priprema rastvora</a:t>
            </a:r>
            <a:endParaRPr lang="en-US" sz="2800" dirty="0">
              <a:solidFill>
                <a:schemeClr val="hlink"/>
              </a:solidFill>
            </a:endParaRPr>
          </a:p>
        </p:txBody>
      </p:sp>
      <p:sp>
        <p:nvSpPr>
          <p:cNvPr id="24" name="AutoShape 34"/>
          <p:cNvSpPr>
            <a:spLocks noChangeArrowheads="1"/>
          </p:cNvSpPr>
          <p:nvPr/>
        </p:nvSpPr>
        <p:spPr bwMode="auto">
          <a:xfrm>
            <a:off x="2858293" y="4434172"/>
            <a:ext cx="2130425" cy="438150"/>
          </a:xfrm>
          <a:prstGeom prst="wedgeRoundRectCallout">
            <a:avLst>
              <a:gd name="adj1" fmla="val -4106"/>
              <a:gd name="adj2" fmla="val 91148"/>
              <a:gd name="adj3" fmla="val 16667"/>
            </a:avLst>
          </a:prstGeom>
          <a:solidFill>
            <a:srgbClr val="C0C0C0">
              <a:alpha val="50195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anchor="ctr" anchorCtr="1"/>
          <a:lstStyle/>
          <a:p>
            <a:pPr algn="ctr" eaLnBrk="0" hangingPunct="0">
              <a:spcAft>
                <a:spcPts val="600"/>
              </a:spcAft>
            </a:pPr>
            <a:r>
              <a:rPr lang="sr-Latn-RS" sz="1400" b="1" dirty="0" smtClean="0">
                <a:solidFill>
                  <a:srgbClr val="000000"/>
                </a:solidFill>
              </a:rPr>
              <a:t>Na etiketi preparata</a:t>
            </a:r>
            <a:endParaRPr lang="en-US" sz="1400" b="1" dirty="0">
              <a:solidFill>
                <a:srgbClr val="000000"/>
              </a:solidFill>
            </a:endParaRPr>
          </a:p>
        </p:txBody>
      </p:sp>
      <p:grpSp>
        <p:nvGrpSpPr>
          <p:cNvPr id="25" name="Group 24"/>
          <p:cNvGrpSpPr>
            <a:grpSpLocks noChangeAspect="1"/>
          </p:cNvGrpSpPr>
          <p:nvPr/>
        </p:nvGrpSpPr>
        <p:grpSpPr>
          <a:xfrm>
            <a:off x="7164288" y="6115665"/>
            <a:ext cx="1960686" cy="762168"/>
            <a:chOff x="7164288" y="6115665"/>
            <a:chExt cx="1960686" cy="762168"/>
          </a:xfrm>
        </p:grpSpPr>
        <p:sp>
          <p:nvSpPr>
            <p:cNvPr id="26" name="Rectangle 25"/>
            <p:cNvSpPr/>
            <p:nvPr/>
          </p:nvSpPr>
          <p:spPr bwMode="auto">
            <a:xfrm>
              <a:off x="7164288" y="6150401"/>
              <a:ext cx="1960686" cy="692696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>
                <a:spcAft>
                  <a:spcPts val="600"/>
                </a:spcAft>
              </a:pPr>
              <a:endParaRPr lang="en-US" sz="1000" smtClean="0">
                <a:solidFill>
                  <a:srgbClr val="626469"/>
                </a:solidFill>
                <a:cs typeface="+mn-cs"/>
              </a:endParaRPr>
            </a:p>
          </p:txBody>
        </p:sp>
        <p:pic>
          <p:nvPicPr>
            <p:cNvPr id="27" name="Picture 4" descr="C:\Users\marinal3\Desktop\logo SECPA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00392" y="6115665"/>
              <a:ext cx="1016223" cy="762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913305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9"/>
          <p:cNvSpPr>
            <a:spLocks noChangeArrowheads="1"/>
          </p:cNvSpPr>
          <p:nvPr/>
        </p:nvSpPr>
        <p:spPr bwMode="auto">
          <a:xfrm>
            <a:off x="3868738" y="2990850"/>
            <a:ext cx="184150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en-GB" sz="1400" b="1" baseline="30000">
              <a:solidFill>
                <a:prstClr val="black"/>
              </a:solidFill>
            </a:endParaRPr>
          </a:p>
        </p:txBody>
      </p:sp>
      <p:pic>
        <p:nvPicPr>
          <p:cNvPr id="50178" name="Picture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55775" y="1843088"/>
            <a:ext cx="4960938" cy="2306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Slide Number Placeholder 3"/>
          <p:cNvSpPr txBox="1">
            <a:spLocks noGrp="1"/>
          </p:cNvSpPr>
          <p:nvPr/>
        </p:nvSpPr>
        <p:spPr bwMode="auto">
          <a:xfrm>
            <a:off x="8839200" y="6248400"/>
            <a:ext cx="304800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lIns="0" tIns="0" rIns="0" bIns="0"/>
          <a:lstStyle/>
          <a:p>
            <a:pPr algn="ctr" eaLnBrk="0" hangingPunct="0">
              <a:defRPr/>
            </a:pPr>
            <a:fld id="{0D3C14FC-0375-4E29-B9F4-B6E9E9D4B79A}" type="slidenum">
              <a:rPr lang="de-DE" sz="1600" b="1">
                <a:solidFill>
                  <a:srgbClr val="E1E1E1"/>
                </a:solidFill>
                <a:latin typeface="Calibri"/>
              </a:rPr>
              <a:pPr algn="ctr" eaLnBrk="0" hangingPunct="0">
                <a:defRPr/>
              </a:pPr>
              <a:t>22</a:t>
            </a:fld>
            <a:endParaRPr lang="de-DE" sz="1200" b="1" dirty="0">
              <a:solidFill>
                <a:srgbClr val="E1E1E1"/>
              </a:solidFill>
              <a:latin typeface="Calibri"/>
            </a:endParaRPr>
          </a:p>
        </p:txBody>
      </p:sp>
      <p:pic>
        <p:nvPicPr>
          <p:cNvPr id="5" name="Picture 4" descr="C:\Users\marinal3\Desktop\logo SECP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711" y="122616"/>
            <a:ext cx="2438684" cy="1829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9693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/>
          <p:cNvGrpSpPr>
            <a:grpSpLocks noChangeAspect="1"/>
          </p:cNvGrpSpPr>
          <p:nvPr/>
        </p:nvGrpSpPr>
        <p:grpSpPr>
          <a:xfrm>
            <a:off x="7164288" y="6115665"/>
            <a:ext cx="1960686" cy="762168"/>
            <a:chOff x="7164288" y="6115665"/>
            <a:chExt cx="1960686" cy="762168"/>
          </a:xfrm>
        </p:grpSpPr>
        <p:sp>
          <p:nvSpPr>
            <p:cNvPr id="53" name="Rectangle 52"/>
            <p:cNvSpPr/>
            <p:nvPr/>
          </p:nvSpPr>
          <p:spPr bwMode="auto">
            <a:xfrm>
              <a:off x="7164288" y="6150401"/>
              <a:ext cx="1960686" cy="692696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>
                <a:spcAft>
                  <a:spcPts val="600"/>
                </a:spcAft>
              </a:pPr>
              <a:endParaRPr lang="en-US" sz="1000" smtClean="0">
                <a:solidFill>
                  <a:srgbClr val="626469"/>
                </a:solidFill>
                <a:cs typeface="+mn-cs"/>
              </a:endParaRPr>
            </a:p>
          </p:txBody>
        </p:sp>
        <p:pic>
          <p:nvPicPr>
            <p:cNvPr id="54" name="Picture 4" descr="C:\Users\marinal3\Desktop\logo SECPA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00392" y="6115665"/>
              <a:ext cx="1016223" cy="762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4098" name="Picture 93" descr="MPj04393930000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3716338"/>
            <a:ext cx="1346200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34"/>
          <p:cNvGrpSpPr>
            <a:grpSpLocks/>
          </p:cNvGrpSpPr>
          <p:nvPr/>
        </p:nvGrpSpPr>
        <p:grpSpPr bwMode="auto">
          <a:xfrm>
            <a:off x="2339975" y="2133600"/>
            <a:ext cx="1273175" cy="1817688"/>
            <a:chOff x="1338" y="890"/>
            <a:chExt cx="802" cy="1145"/>
          </a:xfrm>
        </p:grpSpPr>
        <p:pic>
          <p:nvPicPr>
            <p:cNvPr id="4142" name="Picture 8" descr="MCj03383820000[1]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8" y="890"/>
              <a:ext cx="802" cy="11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43" name="Text Box 22"/>
            <p:cNvSpPr txBox="1">
              <a:spLocks noChangeArrowheads="1"/>
            </p:cNvSpPr>
            <p:nvPr/>
          </p:nvSpPr>
          <p:spPr bwMode="auto">
            <a:xfrm>
              <a:off x="1474" y="1797"/>
              <a:ext cx="635" cy="2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/>
                <a:t>Estacas</a:t>
              </a:r>
            </a:p>
          </p:txBody>
        </p:sp>
      </p:grpSp>
      <p:pic>
        <p:nvPicPr>
          <p:cNvPr id="4100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4941888"/>
            <a:ext cx="1865313" cy="116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101" name="Group 39"/>
          <p:cNvGrpSpPr>
            <a:grpSpLocks/>
          </p:cNvGrpSpPr>
          <p:nvPr/>
        </p:nvGrpSpPr>
        <p:grpSpPr bwMode="auto">
          <a:xfrm>
            <a:off x="4557713" y="3933825"/>
            <a:ext cx="1657350" cy="1231900"/>
            <a:chOff x="2871" y="2296"/>
            <a:chExt cx="1044" cy="776"/>
          </a:xfrm>
        </p:grpSpPr>
        <p:pic>
          <p:nvPicPr>
            <p:cNvPr id="4140" name="Picture 20" descr="j0386775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0" y="2296"/>
              <a:ext cx="680" cy="4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41" name="Text Box 27"/>
            <p:cNvSpPr txBox="1">
              <a:spLocks noChangeArrowheads="1"/>
            </p:cNvSpPr>
            <p:nvPr/>
          </p:nvSpPr>
          <p:spPr bwMode="auto">
            <a:xfrm>
              <a:off x="2871" y="2704"/>
              <a:ext cx="1044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sr-Latn-RS" sz="1600"/>
                <a:t>Četkica za čišćenje dizni</a:t>
              </a:r>
              <a:endParaRPr lang="en-US" sz="1600"/>
            </a:p>
          </p:txBody>
        </p:sp>
      </p:grpSp>
      <p:pic>
        <p:nvPicPr>
          <p:cNvPr id="4102" name="Picture 18" descr="MPj04393930000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3716338"/>
            <a:ext cx="1346200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6" descr="MCj03913020000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5157788"/>
            <a:ext cx="1296987" cy="106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4" name="Text Box 30"/>
          <p:cNvSpPr txBox="1">
            <a:spLocks noChangeArrowheads="1"/>
          </p:cNvSpPr>
          <p:nvPr/>
        </p:nvSpPr>
        <p:spPr bwMode="auto">
          <a:xfrm>
            <a:off x="2627313" y="6092825"/>
            <a:ext cx="23050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RS" sz="1600"/>
              <a:t>Metar za merenje </a:t>
            </a:r>
            <a:r>
              <a:rPr lang="en-US" sz="1600"/>
              <a:t>2-3m</a:t>
            </a:r>
          </a:p>
        </p:txBody>
      </p:sp>
      <p:grpSp>
        <p:nvGrpSpPr>
          <p:cNvPr id="4105" name="Group 43"/>
          <p:cNvGrpSpPr>
            <a:grpSpLocks/>
          </p:cNvGrpSpPr>
          <p:nvPr/>
        </p:nvGrpSpPr>
        <p:grpSpPr bwMode="auto">
          <a:xfrm>
            <a:off x="4857750" y="5157788"/>
            <a:ext cx="1225550" cy="965200"/>
            <a:chOff x="3060" y="3249"/>
            <a:chExt cx="772" cy="608"/>
          </a:xfrm>
        </p:grpSpPr>
        <p:pic>
          <p:nvPicPr>
            <p:cNvPr id="4138" name="Picture 19" descr="MCj03976960000[1]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07" y="3249"/>
              <a:ext cx="635" cy="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39" name="Text Box 31"/>
            <p:cNvSpPr txBox="1">
              <a:spLocks noChangeArrowheads="1"/>
            </p:cNvSpPr>
            <p:nvPr/>
          </p:nvSpPr>
          <p:spPr bwMode="auto">
            <a:xfrm>
              <a:off x="3060" y="3645"/>
              <a:ext cx="772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sr-Latn-RS" sz="1600"/>
                <a:t>Nož</a:t>
              </a:r>
              <a:endParaRPr lang="en-US" sz="1600"/>
            </a:p>
          </p:txBody>
        </p:sp>
      </p:grpSp>
      <p:sp>
        <p:nvSpPr>
          <p:cNvPr id="4106" name="Text Box 45"/>
          <p:cNvSpPr txBox="1">
            <a:spLocks noChangeArrowheads="1"/>
          </p:cNvSpPr>
          <p:nvPr/>
        </p:nvSpPr>
        <p:spPr bwMode="auto">
          <a:xfrm>
            <a:off x="3000375" y="1500188"/>
            <a:ext cx="32861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RS" sz="2400"/>
              <a:t>Materijal za kalibraciju</a:t>
            </a:r>
            <a:endParaRPr lang="en-US" sz="2400"/>
          </a:p>
        </p:txBody>
      </p:sp>
      <p:grpSp>
        <p:nvGrpSpPr>
          <p:cNvPr id="4107" name="Group 52"/>
          <p:cNvGrpSpPr>
            <a:grpSpLocks/>
          </p:cNvGrpSpPr>
          <p:nvPr/>
        </p:nvGrpSpPr>
        <p:grpSpPr bwMode="auto">
          <a:xfrm>
            <a:off x="2339975" y="2133600"/>
            <a:ext cx="1311275" cy="2463800"/>
            <a:chOff x="1338" y="890"/>
            <a:chExt cx="826" cy="1552"/>
          </a:xfrm>
        </p:grpSpPr>
        <p:pic>
          <p:nvPicPr>
            <p:cNvPr id="4136" name="Picture 53" descr="MCj03383820000[1]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8" y="890"/>
              <a:ext cx="802" cy="11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37" name="Text Box 54"/>
            <p:cNvSpPr txBox="1">
              <a:spLocks noChangeArrowheads="1"/>
            </p:cNvSpPr>
            <p:nvPr/>
          </p:nvSpPr>
          <p:spPr bwMode="auto">
            <a:xfrm>
              <a:off x="1429" y="1841"/>
              <a:ext cx="735" cy="60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sr-Latn-RS" sz="1600"/>
                <a:t>Drveni stubići</a:t>
              </a:r>
            </a:p>
            <a:p>
              <a:pPr eaLnBrk="1" hangingPunct="1">
                <a:spcBef>
                  <a:spcPct val="50000"/>
                </a:spcBef>
              </a:pPr>
              <a:r>
                <a:rPr lang="sr-Latn-RS" sz="1600"/>
                <a:t>i</a:t>
              </a:r>
              <a:endParaRPr lang="en-US" sz="1600"/>
            </a:p>
          </p:txBody>
        </p:sp>
      </p:grpSp>
      <p:pic>
        <p:nvPicPr>
          <p:cNvPr id="4108" name="Picture 59" descr="MPj04393930000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3716338"/>
            <a:ext cx="1346200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9" name="Picture 78" descr="MPj04393930000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3716338"/>
            <a:ext cx="1346200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110" name="Group 83"/>
          <p:cNvGrpSpPr>
            <a:grpSpLocks/>
          </p:cNvGrpSpPr>
          <p:nvPr/>
        </p:nvGrpSpPr>
        <p:grpSpPr bwMode="auto">
          <a:xfrm>
            <a:off x="3779838" y="2349500"/>
            <a:ext cx="2006600" cy="1346200"/>
            <a:chOff x="2336" y="1207"/>
            <a:chExt cx="1264" cy="848"/>
          </a:xfrm>
        </p:grpSpPr>
        <p:pic>
          <p:nvPicPr>
            <p:cNvPr id="4134" name="Picture 84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26" y="1207"/>
              <a:ext cx="903" cy="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35" name="Text Box 85"/>
            <p:cNvSpPr txBox="1">
              <a:spLocks noChangeArrowheads="1"/>
            </p:cNvSpPr>
            <p:nvPr/>
          </p:nvSpPr>
          <p:spPr bwMode="auto">
            <a:xfrm>
              <a:off x="2336" y="1842"/>
              <a:ext cx="1264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sr-Latn-RS" sz="1600"/>
                <a:t>Merne posude </a:t>
              </a:r>
              <a:r>
                <a:rPr lang="en-US" sz="1600"/>
                <a:t>2 L</a:t>
              </a:r>
            </a:p>
          </p:txBody>
        </p:sp>
      </p:grpSp>
      <p:grpSp>
        <p:nvGrpSpPr>
          <p:cNvPr id="4111" name="Group 89"/>
          <p:cNvGrpSpPr>
            <a:grpSpLocks/>
          </p:cNvGrpSpPr>
          <p:nvPr/>
        </p:nvGrpSpPr>
        <p:grpSpPr bwMode="auto">
          <a:xfrm>
            <a:off x="6215063" y="3857625"/>
            <a:ext cx="2727325" cy="966788"/>
            <a:chOff x="4422" y="2341"/>
            <a:chExt cx="1718" cy="609"/>
          </a:xfrm>
        </p:grpSpPr>
        <p:pic>
          <p:nvPicPr>
            <p:cNvPr id="4132" name="Picture 90" descr="MCj04395930000[1]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22" y="2341"/>
              <a:ext cx="985" cy="6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33" name="Text Box 91"/>
            <p:cNvSpPr txBox="1">
              <a:spLocks noChangeArrowheads="1"/>
            </p:cNvSpPr>
            <p:nvPr/>
          </p:nvSpPr>
          <p:spPr bwMode="auto">
            <a:xfrm>
              <a:off x="5052" y="2701"/>
              <a:ext cx="1088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sr-Latn-RS" sz="1600"/>
                <a:t>Digitron</a:t>
              </a:r>
              <a:endParaRPr lang="en-US" sz="1600"/>
            </a:p>
          </p:txBody>
        </p:sp>
      </p:grpSp>
      <p:grpSp>
        <p:nvGrpSpPr>
          <p:cNvPr id="4112" name="Group 95"/>
          <p:cNvGrpSpPr>
            <a:grpSpLocks/>
          </p:cNvGrpSpPr>
          <p:nvPr/>
        </p:nvGrpSpPr>
        <p:grpSpPr bwMode="auto">
          <a:xfrm>
            <a:off x="2000250" y="3929063"/>
            <a:ext cx="2116138" cy="985837"/>
            <a:chOff x="843" y="2251"/>
            <a:chExt cx="1333" cy="621"/>
          </a:xfrm>
        </p:grpSpPr>
        <p:pic>
          <p:nvPicPr>
            <p:cNvPr id="4130" name="Picture 96" descr="MCj03121660000[1]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65" y="2251"/>
              <a:ext cx="611" cy="6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31" name="Text Box 97"/>
            <p:cNvSpPr txBox="1">
              <a:spLocks noChangeArrowheads="1"/>
            </p:cNvSpPr>
            <p:nvPr/>
          </p:nvSpPr>
          <p:spPr bwMode="auto">
            <a:xfrm>
              <a:off x="843" y="2386"/>
              <a:ext cx="907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sr-Latn-RS" sz="1600"/>
                <a:t>Štoperica</a:t>
              </a:r>
              <a:endParaRPr lang="en-US" sz="1600"/>
            </a:p>
          </p:txBody>
        </p:sp>
      </p:grpSp>
      <p:grpSp>
        <p:nvGrpSpPr>
          <p:cNvPr id="4113" name="Group 104"/>
          <p:cNvGrpSpPr>
            <a:grpSpLocks/>
          </p:cNvGrpSpPr>
          <p:nvPr/>
        </p:nvGrpSpPr>
        <p:grpSpPr bwMode="auto">
          <a:xfrm>
            <a:off x="6372225" y="4941888"/>
            <a:ext cx="2087563" cy="1185862"/>
            <a:chOff x="4105" y="3342"/>
            <a:chExt cx="1315" cy="747"/>
          </a:xfrm>
        </p:grpSpPr>
        <p:pic>
          <p:nvPicPr>
            <p:cNvPr id="4128" name="Picture 10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05" y="3342"/>
              <a:ext cx="1175" cy="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29" name="Text Box 106"/>
            <p:cNvSpPr txBox="1">
              <a:spLocks noChangeArrowheads="1"/>
            </p:cNvSpPr>
            <p:nvPr/>
          </p:nvSpPr>
          <p:spPr bwMode="auto">
            <a:xfrm>
              <a:off x="4105" y="3877"/>
              <a:ext cx="1315" cy="2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endParaRPr lang="pt-PT" sz="1600"/>
            </a:p>
          </p:txBody>
        </p:sp>
      </p:grpSp>
      <p:grpSp>
        <p:nvGrpSpPr>
          <p:cNvPr id="4116" name="Group 114"/>
          <p:cNvGrpSpPr>
            <a:grpSpLocks/>
          </p:cNvGrpSpPr>
          <p:nvPr/>
        </p:nvGrpSpPr>
        <p:grpSpPr bwMode="auto">
          <a:xfrm>
            <a:off x="0" y="2349500"/>
            <a:ext cx="2643188" cy="1519238"/>
            <a:chOff x="0" y="1480"/>
            <a:chExt cx="1530" cy="957"/>
          </a:xfrm>
        </p:grpSpPr>
        <p:sp>
          <p:nvSpPr>
            <p:cNvPr id="4126" name="Text Box 21"/>
            <p:cNvSpPr txBox="1">
              <a:spLocks noChangeArrowheads="1"/>
            </p:cNvSpPr>
            <p:nvPr/>
          </p:nvSpPr>
          <p:spPr bwMode="auto">
            <a:xfrm>
              <a:off x="0" y="2069"/>
              <a:ext cx="1530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sr-Latn-RS" sz="1600"/>
                <a:t>Traka za merenje </a:t>
              </a:r>
              <a:r>
                <a:rPr lang="pt-PT" sz="1600"/>
                <a:t>20-50 m</a:t>
              </a:r>
            </a:p>
          </p:txBody>
        </p:sp>
        <p:pic>
          <p:nvPicPr>
            <p:cNvPr id="4127" name="Picture 110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1" y="1480"/>
              <a:ext cx="545" cy="5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117" name="Text Box 88"/>
          <p:cNvSpPr txBox="1">
            <a:spLocks noChangeArrowheads="1"/>
          </p:cNvSpPr>
          <p:nvPr/>
        </p:nvSpPr>
        <p:spPr bwMode="auto">
          <a:xfrm>
            <a:off x="5940425" y="3125788"/>
            <a:ext cx="208756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pt-PT" sz="1200"/>
          </a:p>
        </p:txBody>
      </p:sp>
      <p:sp>
        <p:nvSpPr>
          <p:cNvPr id="4118" name="Text Box 103"/>
          <p:cNvSpPr txBox="1">
            <a:spLocks noChangeArrowheads="1"/>
          </p:cNvSpPr>
          <p:nvPr/>
        </p:nvSpPr>
        <p:spPr bwMode="auto">
          <a:xfrm>
            <a:off x="5940425" y="3125788"/>
            <a:ext cx="32035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sr-Latn-RS" sz="1600"/>
              <a:t>Gumeno crevo</a:t>
            </a:r>
            <a:r>
              <a:rPr lang="en-US" sz="1600"/>
              <a:t> 30 cm</a:t>
            </a:r>
          </a:p>
          <a:p>
            <a:pPr eaLnBrk="1" hangingPunct="1"/>
            <a:r>
              <a:rPr lang="en-US" sz="1600"/>
              <a:t>(</a:t>
            </a:r>
            <a:r>
              <a:rPr lang="sr-Latn-RS" sz="1600"/>
              <a:t>prema broju dizni</a:t>
            </a:r>
            <a:r>
              <a:rPr lang="en-US" sz="1600"/>
              <a:t>)</a:t>
            </a:r>
          </a:p>
        </p:txBody>
      </p:sp>
      <p:pic>
        <p:nvPicPr>
          <p:cNvPr id="4119" name="Picture 112" descr="mangueiras">
            <a:hlinkClick r:id="rId13"/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0" y="2060575"/>
            <a:ext cx="1047750" cy="101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120" name="Group 121"/>
          <p:cNvGrpSpPr>
            <a:grpSpLocks/>
          </p:cNvGrpSpPr>
          <p:nvPr/>
        </p:nvGrpSpPr>
        <p:grpSpPr bwMode="auto">
          <a:xfrm>
            <a:off x="611188" y="3716338"/>
            <a:ext cx="2259012" cy="1511300"/>
            <a:chOff x="385" y="2341"/>
            <a:chExt cx="1423" cy="952"/>
          </a:xfrm>
        </p:grpSpPr>
        <p:pic>
          <p:nvPicPr>
            <p:cNvPr id="4124" name="Picture 118" descr="MPj04393930000[1]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" y="2341"/>
              <a:ext cx="848" cy="9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25" name="Text Box 119"/>
            <p:cNvSpPr txBox="1">
              <a:spLocks noChangeArrowheads="1"/>
            </p:cNvSpPr>
            <p:nvPr/>
          </p:nvSpPr>
          <p:spPr bwMode="auto">
            <a:xfrm>
              <a:off x="720" y="2880"/>
              <a:ext cx="1088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sr-Latn-RS" sz="1600"/>
                <a:t>Sveska za beleške</a:t>
              </a:r>
              <a:endParaRPr lang="pt-PT" sz="1600"/>
            </a:p>
          </p:txBody>
        </p:sp>
      </p:grpSp>
      <p:sp>
        <p:nvSpPr>
          <p:cNvPr id="52" name="Foliennummernplatzhalter 5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984590-D424-4279-B014-78F77CA818B2}" type="slidenum">
              <a:rPr lang="pt-PT"/>
              <a:pPr>
                <a:defRPr/>
              </a:pPr>
              <a:t>3</a:t>
            </a:fld>
            <a:endParaRPr lang="pt-PT" dirty="0"/>
          </a:p>
        </p:txBody>
      </p:sp>
      <p:pic>
        <p:nvPicPr>
          <p:cNvPr id="48" name="Picture 51"/>
          <p:cNvPicPr>
            <a:picLocks noChangeAspect="1" noChangeArrowheads="1"/>
          </p:cNvPicPr>
          <p:nvPr/>
        </p:nvPicPr>
        <p:blipFill>
          <a:blip r:embed="rId15" cstate="screen"/>
          <a:srcRect/>
          <a:stretch>
            <a:fillRect/>
          </a:stretch>
        </p:blipFill>
        <p:spPr bwMode="auto">
          <a:xfrm>
            <a:off x="571500" y="5214938"/>
            <a:ext cx="12382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" name="Text Box 51"/>
          <p:cNvSpPr txBox="1">
            <a:spLocks noChangeArrowheads="1"/>
          </p:cNvSpPr>
          <p:nvPr/>
        </p:nvSpPr>
        <p:spPr bwMode="auto">
          <a:xfrm>
            <a:off x="539750" y="5949950"/>
            <a:ext cx="15113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RS" sz="1600" dirty="0" smtClean="0"/>
              <a:t>Traka za označavanje</a:t>
            </a:r>
            <a:endParaRPr lang="pt-PT" sz="1600" dirty="0"/>
          </a:p>
        </p:txBody>
      </p:sp>
      <p:sp>
        <p:nvSpPr>
          <p:cNvPr id="51" name="Rectangle 13"/>
          <p:cNvSpPr>
            <a:spLocks noChangeArrowheads="1"/>
          </p:cNvSpPr>
          <p:nvPr/>
        </p:nvSpPr>
        <p:spPr bwMode="auto">
          <a:xfrm>
            <a:off x="571500" y="1071563"/>
            <a:ext cx="8177213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0" hangingPunct="0"/>
            <a:r>
              <a:rPr lang="en-US" sz="2800" dirty="0" err="1">
                <a:solidFill>
                  <a:schemeClr val="hlink"/>
                </a:solidFill>
              </a:rPr>
              <a:t>Kalibracija</a:t>
            </a:r>
            <a:r>
              <a:rPr lang="en-US" sz="2800" dirty="0">
                <a:solidFill>
                  <a:schemeClr val="hlink"/>
                </a:solidFill>
              </a:rPr>
              <a:t> </a:t>
            </a:r>
            <a:r>
              <a:rPr lang="sr-Latn-RS" sz="2800" dirty="0" smtClean="0">
                <a:solidFill>
                  <a:schemeClr val="hlink"/>
                </a:solidFill>
              </a:rPr>
              <a:t>orošivača </a:t>
            </a:r>
            <a:r>
              <a:rPr lang="en-US" sz="2800" dirty="0" smtClean="0">
                <a:solidFill>
                  <a:schemeClr val="hlink"/>
                </a:solidFill>
              </a:rPr>
              <a:t>u </a:t>
            </a:r>
            <a:r>
              <a:rPr lang="en-US" sz="2800" dirty="0" err="1" smtClean="0">
                <a:solidFill>
                  <a:schemeClr val="hlink"/>
                </a:solidFill>
              </a:rPr>
              <a:t>vinogradarstvu</a:t>
            </a:r>
            <a:endParaRPr lang="en-US" sz="2800" dirty="0">
              <a:solidFill>
                <a:schemeClr val="hlink"/>
              </a:solidFill>
            </a:endParaRPr>
          </a:p>
        </p:txBody>
      </p:sp>
      <p:sp>
        <p:nvSpPr>
          <p:cNvPr id="4122" name="Text Box 25"/>
          <p:cNvSpPr txBox="1">
            <a:spLocks noChangeArrowheads="1"/>
          </p:cNvSpPr>
          <p:nvPr/>
        </p:nvSpPr>
        <p:spPr bwMode="auto">
          <a:xfrm>
            <a:off x="5949950" y="5926138"/>
            <a:ext cx="2771775" cy="584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sr-Latn-RS" sz="1600" dirty="0"/>
              <a:t>Vodeno osetljivi papiri </a:t>
            </a:r>
            <a:r>
              <a:rPr lang="en-US" sz="1600" dirty="0"/>
              <a:t>&amp; </a:t>
            </a:r>
            <a:r>
              <a:rPr lang="sr-Latn-RS" sz="1600" dirty="0"/>
              <a:t>spajalice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7752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6"/>
          <p:cNvSpPr txBox="1">
            <a:spLocks noChangeArrowheads="1"/>
          </p:cNvSpPr>
          <p:nvPr/>
        </p:nvSpPr>
        <p:spPr bwMode="auto">
          <a:xfrm>
            <a:off x="3143250" y="1500188"/>
            <a:ext cx="27860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sr-Latn-RS" sz="2400"/>
              <a:t>Pre kalibracije</a:t>
            </a:r>
            <a:endParaRPr lang="en-US" sz="2400"/>
          </a:p>
        </p:txBody>
      </p:sp>
      <p:sp>
        <p:nvSpPr>
          <p:cNvPr id="5123" name="Text Box 7"/>
          <p:cNvSpPr txBox="1">
            <a:spLocks noChangeArrowheads="1"/>
          </p:cNvSpPr>
          <p:nvPr/>
        </p:nvSpPr>
        <p:spPr bwMode="auto">
          <a:xfrm>
            <a:off x="252413" y="3816350"/>
            <a:ext cx="410368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pt-PT"/>
          </a:p>
        </p:txBody>
      </p:sp>
      <p:sp>
        <p:nvSpPr>
          <p:cNvPr id="5124" name="Text Box 1010"/>
          <p:cNvSpPr txBox="1">
            <a:spLocks noChangeArrowheads="1"/>
          </p:cNvSpPr>
          <p:nvPr/>
        </p:nvSpPr>
        <p:spPr bwMode="auto">
          <a:xfrm>
            <a:off x="785813" y="2214563"/>
            <a:ext cx="60483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RS" sz="2400" dirty="0"/>
              <a:t>PROVERITI </a:t>
            </a:r>
            <a:r>
              <a:rPr lang="sr-Latn-RS" sz="2400" dirty="0" smtClean="0"/>
              <a:t>orošivač </a:t>
            </a:r>
            <a:r>
              <a:rPr lang="sr-Latn-RS" sz="2400" dirty="0"/>
              <a:t>i po potrebi popraviti</a:t>
            </a:r>
            <a:endParaRPr lang="en-US" sz="2400" dirty="0"/>
          </a:p>
        </p:txBody>
      </p:sp>
      <p:sp>
        <p:nvSpPr>
          <p:cNvPr id="5125" name="Text Box 1011"/>
          <p:cNvSpPr txBox="1">
            <a:spLocks noChangeArrowheads="1"/>
          </p:cNvSpPr>
          <p:nvPr/>
        </p:nvSpPr>
        <p:spPr bwMode="auto">
          <a:xfrm>
            <a:off x="785813" y="2786063"/>
            <a:ext cx="8001000" cy="2416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ts val="600"/>
              </a:spcBef>
            </a:pPr>
            <a:r>
              <a:rPr lang="sr-Latn-RS" dirty="0"/>
              <a:t>Zapremina rezervoara </a:t>
            </a:r>
            <a:r>
              <a:rPr lang="en-US" dirty="0"/>
              <a:t>(</a:t>
            </a:r>
            <a:r>
              <a:rPr lang="sr-Latn-RS" dirty="0"/>
              <a:t>max zapremina rastvora za primenu</a:t>
            </a:r>
            <a:r>
              <a:rPr lang="en-US" dirty="0"/>
              <a:t>)   	_______L</a:t>
            </a:r>
          </a:p>
          <a:p>
            <a:pPr eaLnBrk="1" hangingPunct="1">
              <a:spcBef>
                <a:spcPts val="900"/>
              </a:spcBef>
            </a:pPr>
            <a:r>
              <a:rPr lang="sr-Latn-RS" dirty="0"/>
              <a:t>Creva u dobrom stanju</a:t>
            </a:r>
            <a:r>
              <a:rPr lang="en-US" dirty="0"/>
              <a:t>					</a:t>
            </a:r>
            <a:r>
              <a:rPr lang="en-US" dirty="0">
                <a:sym typeface="Wingdings" pitchFamily="2" charset="2"/>
              </a:rPr>
              <a:t>	</a:t>
            </a:r>
            <a:r>
              <a:rPr lang="en-US" dirty="0"/>
              <a:t>                </a:t>
            </a:r>
          </a:p>
          <a:p>
            <a:pPr eaLnBrk="1" hangingPunct="1">
              <a:spcBef>
                <a:spcPts val="900"/>
              </a:spcBef>
            </a:pPr>
            <a:r>
              <a:rPr lang="sr-Latn-RS" dirty="0"/>
              <a:t>Dizne (raspriskivači)</a:t>
            </a:r>
            <a:r>
              <a:rPr lang="en-US" dirty="0"/>
              <a:t> </a:t>
            </a:r>
          </a:p>
          <a:p>
            <a:pPr lvl="1" eaLnBrk="1" hangingPunct="1">
              <a:spcBef>
                <a:spcPts val="300"/>
              </a:spcBef>
            </a:pPr>
            <a:r>
              <a:rPr lang="sr-Latn-RS" dirty="0" smtClean="0"/>
              <a:t>Simetrične na levoj i desnoj strani</a:t>
            </a:r>
            <a:r>
              <a:rPr lang="en-US" dirty="0"/>
              <a:t>	</a:t>
            </a:r>
            <a:r>
              <a:rPr lang="en-US" dirty="0">
                <a:sym typeface="Wingdings" pitchFamily="2" charset="2"/>
              </a:rPr>
              <a:t> 		</a:t>
            </a:r>
            <a:endParaRPr lang="sr-Latn-RS" dirty="0">
              <a:sym typeface="Wingdings" pitchFamily="2" charset="2"/>
            </a:endParaRPr>
          </a:p>
          <a:p>
            <a:pPr lvl="1" eaLnBrk="1" hangingPunct="1">
              <a:spcBef>
                <a:spcPts val="300"/>
              </a:spcBef>
            </a:pPr>
            <a:r>
              <a:rPr lang="sr-Latn-RS" dirty="0" smtClean="0"/>
              <a:t>Sve </a:t>
            </a:r>
            <a:r>
              <a:rPr lang="sr-Latn-RS" dirty="0"/>
              <a:t>istog </a:t>
            </a:r>
            <a:r>
              <a:rPr lang="sr-Latn-RS" dirty="0" smtClean="0"/>
              <a:t>tipa </a:t>
            </a:r>
            <a:r>
              <a:rPr lang="en-US" dirty="0"/>
              <a:t>		</a:t>
            </a:r>
            <a:r>
              <a:rPr lang="en-US" dirty="0">
                <a:sym typeface="Wingdings" pitchFamily="2" charset="2"/>
              </a:rPr>
              <a:t> </a:t>
            </a:r>
            <a:r>
              <a:rPr lang="sr-Latn-RS" dirty="0" smtClean="0">
                <a:sym typeface="Wingdings" pitchFamily="2" charset="2"/>
              </a:rPr>
              <a:t>                                          </a:t>
            </a:r>
            <a:r>
              <a:rPr lang="en-US" dirty="0" smtClean="0">
                <a:sym typeface="Wingdings" pitchFamily="2" charset="2"/>
              </a:rPr>
              <a:t></a:t>
            </a:r>
            <a:endParaRPr lang="sr-Latn-RS" dirty="0" smtClean="0">
              <a:sym typeface="Wingdings" pitchFamily="2" charset="2"/>
            </a:endParaRPr>
          </a:p>
          <a:p>
            <a:pPr lvl="1" eaLnBrk="1" hangingPunct="1">
              <a:spcBef>
                <a:spcPts val="300"/>
              </a:spcBef>
            </a:pPr>
            <a:r>
              <a:rPr lang="sr-Latn-RS" dirty="0"/>
              <a:t>Sve </a:t>
            </a:r>
            <a:r>
              <a:rPr lang="sr-Latn-RS" dirty="0" smtClean="0"/>
              <a:t>iste </a:t>
            </a:r>
            <a:r>
              <a:rPr lang="sr-Latn-RS" dirty="0"/>
              <a:t>veličine</a:t>
            </a:r>
            <a:r>
              <a:rPr lang="en-US" dirty="0"/>
              <a:t>		</a:t>
            </a:r>
            <a:r>
              <a:rPr lang="en-US" dirty="0">
                <a:sym typeface="Wingdings" pitchFamily="2" charset="2"/>
              </a:rPr>
              <a:t> 		</a:t>
            </a:r>
            <a:r>
              <a:rPr lang="sr-Latn-RS" dirty="0" smtClean="0">
                <a:sym typeface="Wingdings" pitchFamily="2" charset="2"/>
              </a:rPr>
              <a:t>              </a:t>
            </a:r>
            <a:r>
              <a:rPr lang="en-US" dirty="0" smtClean="0">
                <a:sym typeface="Wingdings" pitchFamily="2" charset="2"/>
              </a:rPr>
              <a:t></a:t>
            </a:r>
            <a:endParaRPr lang="en-US" dirty="0"/>
          </a:p>
          <a:p>
            <a:pPr lvl="1" eaLnBrk="1" hangingPunct="1">
              <a:spcBef>
                <a:spcPts val="300"/>
              </a:spcBef>
            </a:pPr>
            <a:r>
              <a:rPr lang="sr-Latn-RS" dirty="0" smtClean="0"/>
              <a:t>Po potrebi očistiti </a:t>
            </a:r>
            <a:r>
              <a:rPr lang="sr-Latn-RS" dirty="0"/>
              <a:t>dizne i filtere     </a:t>
            </a:r>
            <a:r>
              <a:rPr lang="en-US" dirty="0"/>
              <a:t>		</a:t>
            </a:r>
            <a:r>
              <a:rPr lang="en-US" dirty="0">
                <a:sym typeface="Wingdings" pitchFamily="2" charset="2"/>
              </a:rPr>
              <a:t> 	</a:t>
            </a:r>
            <a:r>
              <a:rPr lang="en-US" dirty="0" smtClean="0">
                <a:sym typeface="Wingdings" pitchFamily="2" charset="2"/>
              </a:rPr>
              <a:t></a:t>
            </a:r>
            <a:endParaRPr lang="en-US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F6017E-30EB-4C10-A107-A720EC5382B9}" type="slidenum">
              <a:rPr lang="pt-PT"/>
              <a:pPr>
                <a:defRPr/>
              </a:pPr>
              <a:t>4</a:t>
            </a:fld>
            <a:endParaRPr lang="pt-PT" dirty="0"/>
          </a:p>
        </p:txBody>
      </p:sp>
      <p:sp>
        <p:nvSpPr>
          <p:cNvPr id="9" name="Rectangle 13"/>
          <p:cNvSpPr>
            <a:spLocks noChangeArrowheads="1"/>
          </p:cNvSpPr>
          <p:nvPr/>
        </p:nvSpPr>
        <p:spPr bwMode="auto">
          <a:xfrm>
            <a:off x="571500" y="1071563"/>
            <a:ext cx="8177213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0" hangingPunct="0"/>
            <a:r>
              <a:rPr lang="en-US" sz="2800" dirty="0" err="1">
                <a:solidFill>
                  <a:schemeClr val="hlink"/>
                </a:solidFill>
              </a:rPr>
              <a:t>Kalibracija</a:t>
            </a:r>
            <a:r>
              <a:rPr lang="en-US" sz="2800" dirty="0">
                <a:solidFill>
                  <a:schemeClr val="hlink"/>
                </a:solidFill>
              </a:rPr>
              <a:t> </a:t>
            </a:r>
            <a:r>
              <a:rPr lang="sr-Latn-RS" sz="2800" dirty="0" smtClean="0">
                <a:solidFill>
                  <a:schemeClr val="hlink"/>
                </a:solidFill>
              </a:rPr>
              <a:t>orošivača </a:t>
            </a:r>
            <a:r>
              <a:rPr lang="en-US" sz="2800" dirty="0" smtClean="0">
                <a:solidFill>
                  <a:schemeClr val="hlink"/>
                </a:solidFill>
              </a:rPr>
              <a:t>u </a:t>
            </a:r>
            <a:r>
              <a:rPr lang="en-US" sz="2800" dirty="0" err="1" smtClean="0">
                <a:solidFill>
                  <a:schemeClr val="hlink"/>
                </a:solidFill>
              </a:rPr>
              <a:t>vinogradarstvu</a:t>
            </a:r>
            <a:endParaRPr lang="en-US" sz="2800" dirty="0">
              <a:solidFill>
                <a:schemeClr val="hlink"/>
              </a:solidFill>
            </a:endParaRPr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7164288" y="6115665"/>
            <a:ext cx="1960686" cy="762168"/>
            <a:chOff x="7164288" y="6115665"/>
            <a:chExt cx="1960686" cy="762168"/>
          </a:xfrm>
        </p:grpSpPr>
        <p:sp>
          <p:nvSpPr>
            <p:cNvPr id="10" name="Rectangle 9"/>
            <p:cNvSpPr/>
            <p:nvPr/>
          </p:nvSpPr>
          <p:spPr bwMode="auto">
            <a:xfrm>
              <a:off x="7164288" y="6150401"/>
              <a:ext cx="1960686" cy="692696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>
                <a:spcAft>
                  <a:spcPts val="600"/>
                </a:spcAft>
              </a:pPr>
              <a:endParaRPr lang="en-US" sz="1000" smtClean="0">
                <a:solidFill>
                  <a:srgbClr val="626469"/>
                </a:solidFill>
                <a:cs typeface="+mn-cs"/>
              </a:endParaRPr>
            </a:p>
          </p:txBody>
        </p:sp>
        <p:pic>
          <p:nvPicPr>
            <p:cNvPr id="11" name="Picture 4" descr="C:\Users\marinal3\Desktop\logo SECPA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00392" y="6115665"/>
              <a:ext cx="1016223" cy="762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709971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4"/>
          <p:cNvSpPr txBox="1">
            <a:spLocks noChangeArrowheads="1"/>
          </p:cNvSpPr>
          <p:nvPr/>
        </p:nvSpPr>
        <p:spPr bwMode="auto">
          <a:xfrm>
            <a:off x="252413" y="3816350"/>
            <a:ext cx="410368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pt-PT"/>
          </a:p>
        </p:txBody>
      </p:sp>
      <p:sp>
        <p:nvSpPr>
          <p:cNvPr id="6147" name="Text Box 5"/>
          <p:cNvSpPr txBox="1">
            <a:spLocks noChangeArrowheads="1"/>
          </p:cNvSpPr>
          <p:nvPr/>
        </p:nvSpPr>
        <p:spPr bwMode="auto">
          <a:xfrm>
            <a:off x="252413" y="2143125"/>
            <a:ext cx="88915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RS" sz="2400"/>
              <a:t>Proveriti sa vodom </a:t>
            </a:r>
            <a:r>
              <a:rPr lang="en-US" sz="2400"/>
              <a:t>(</a:t>
            </a:r>
            <a:r>
              <a:rPr lang="sr-Latn-RS" sz="2400"/>
              <a:t>napuniti polovinu rezervoara čistom vodom</a:t>
            </a:r>
            <a:r>
              <a:rPr lang="en-US" sz="2400"/>
              <a:t>)</a:t>
            </a:r>
          </a:p>
        </p:txBody>
      </p:sp>
      <p:sp>
        <p:nvSpPr>
          <p:cNvPr id="6148" name="Text Box 6"/>
          <p:cNvSpPr txBox="1">
            <a:spLocks noChangeArrowheads="1"/>
          </p:cNvSpPr>
          <p:nvPr/>
        </p:nvSpPr>
        <p:spPr bwMode="auto">
          <a:xfrm>
            <a:off x="252413" y="2714625"/>
            <a:ext cx="8891587" cy="3439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ts val="600"/>
              </a:spcBef>
            </a:pPr>
            <a:r>
              <a:rPr lang="sr-Latn-RS" dirty="0"/>
              <a:t>Uključiti pumpu </a:t>
            </a:r>
            <a:r>
              <a:rPr lang="sr-Latn-RS" dirty="0" smtClean="0"/>
              <a:t>i </a:t>
            </a:r>
            <a:r>
              <a:rPr lang="sr-Latn-RS" dirty="0"/>
              <a:t>podesiti na </a:t>
            </a:r>
            <a:r>
              <a:rPr lang="en-GB" dirty="0"/>
              <a:t>540 </a:t>
            </a:r>
            <a:r>
              <a:rPr lang="sr-Latn-RS" dirty="0"/>
              <a:t>obrt/min</a:t>
            </a:r>
            <a:r>
              <a:rPr lang="en-GB" dirty="0"/>
              <a:t> </a:t>
            </a:r>
            <a:r>
              <a:rPr lang="sr-Latn-RS" dirty="0" smtClean="0"/>
              <a:t>                   </a:t>
            </a:r>
            <a:r>
              <a:rPr lang="en-GB" dirty="0" smtClean="0"/>
              <a:t> </a:t>
            </a:r>
            <a:r>
              <a:rPr lang="en-GB" dirty="0"/>
              <a:t>	</a:t>
            </a:r>
            <a:r>
              <a:rPr lang="en-US" dirty="0">
                <a:sym typeface="Wingdings" pitchFamily="2" charset="2"/>
              </a:rPr>
              <a:t></a:t>
            </a:r>
            <a:endParaRPr lang="en-GB" dirty="0"/>
          </a:p>
          <a:p>
            <a:pPr eaLnBrk="1" hangingPunct="1">
              <a:spcBef>
                <a:spcPts val="600"/>
              </a:spcBef>
            </a:pPr>
            <a:r>
              <a:rPr lang="sr-Latn-RS" dirty="0"/>
              <a:t>Otvoriti glavni ventil i početi prskanje               </a:t>
            </a:r>
            <a:r>
              <a:rPr lang="en-US" dirty="0"/>
              <a:t>		</a:t>
            </a:r>
            <a:r>
              <a:rPr lang="en-US" dirty="0">
                <a:sym typeface="Wingdings" pitchFamily="2" charset="2"/>
              </a:rPr>
              <a:t></a:t>
            </a:r>
            <a:endParaRPr lang="en-US" dirty="0"/>
          </a:p>
          <a:p>
            <a:pPr eaLnBrk="1" hangingPunct="1">
              <a:spcBef>
                <a:spcPts val="600"/>
              </a:spcBef>
            </a:pPr>
            <a:r>
              <a:rPr lang="sr-Latn-RS" dirty="0"/>
              <a:t>Očistiti dizne koje daju nepravilan mlaz</a:t>
            </a:r>
            <a:r>
              <a:rPr lang="en-US" dirty="0"/>
              <a:t>			</a:t>
            </a:r>
            <a:r>
              <a:rPr lang="en-US" dirty="0">
                <a:sym typeface="Wingdings" pitchFamily="2" charset="2"/>
              </a:rPr>
              <a:t></a:t>
            </a:r>
            <a:endParaRPr lang="en-US" dirty="0"/>
          </a:p>
          <a:p>
            <a:pPr eaLnBrk="1" hangingPunct="1">
              <a:spcBef>
                <a:spcPts val="600"/>
              </a:spcBef>
            </a:pPr>
            <a:r>
              <a:rPr lang="en-US" dirty="0" err="1" smtClean="0"/>
              <a:t>Iz</a:t>
            </a:r>
            <a:r>
              <a:rPr lang="en-US" dirty="0" smtClean="0"/>
              <a:t> </a:t>
            </a:r>
            <a:r>
              <a:rPr lang="en-US" dirty="0" err="1" smtClean="0"/>
              <a:t>zatvorenih</a:t>
            </a:r>
            <a:r>
              <a:rPr lang="en-US" dirty="0" smtClean="0"/>
              <a:t> </a:t>
            </a:r>
            <a:r>
              <a:rPr lang="en-US" dirty="0" err="1" smtClean="0"/>
              <a:t>dizni</a:t>
            </a:r>
            <a:r>
              <a:rPr lang="en-US" dirty="0" smtClean="0"/>
              <a:t> ne </a:t>
            </a:r>
            <a:r>
              <a:rPr lang="en-US" dirty="0" err="1" smtClean="0"/>
              <a:t>treba</a:t>
            </a:r>
            <a:r>
              <a:rPr lang="en-US" dirty="0" smtClean="0"/>
              <a:t> da </a:t>
            </a:r>
            <a:r>
              <a:rPr lang="en-US" dirty="0" err="1" smtClean="0"/>
              <a:t>izlaze</a:t>
            </a:r>
            <a:r>
              <a:rPr lang="en-US" dirty="0" smtClean="0"/>
              <a:t> </a:t>
            </a:r>
            <a:r>
              <a:rPr lang="en-US" dirty="0" err="1" smtClean="0"/>
              <a:t>kap</a:t>
            </a:r>
            <a:r>
              <a:rPr lang="sr-Latn-RS" dirty="0" smtClean="0"/>
              <a:t>ljice</a:t>
            </a:r>
            <a:r>
              <a:rPr lang="en-US" dirty="0" smtClean="0"/>
              <a:t>                             </a:t>
            </a:r>
            <a:r>
              <a:rPr lang="en-US" dirty="0">
                <a:sym typeface="Wingdings" pitchFamily="2" charset="2"/>
              </a:rPr>
              <a:t></a:t>
            </a:r>
            <a:endParaRPr lang="en-US" dirty="0" smtClean="0"/>
          </a:p>
          <a:p>
            <a:pPr eaLnBrk="1" hangingPunct="1">
              <a:spcBef>
                <a:spcPts val="600"/>
              </a:spcBef>
            </a:pPr>
            <a:r>
              <a:rPr lang="sr-Latn-RS" dirty="0" smtClean="0"/>
              <a:t>Zameniti </a:t>
            </a:r>
            <a:r>
              <a:rPr lang="sr-Latn-RS" dirty="0"/>
              <a:t>oštećene dizne</a:t>
            </a:r>
            <a:r>
              <a:rPr lang="en-US" dirty="0"/>
              <a:t>					</a:t>
            </a:r>
            <a:r>
              <a:rPr lang="en-US" dirty="0">
                <a:sym typeface="Wingdings" pitchFamily="2" charset="2"/>
              </a:rPr>
              <a:t></a:t>
            </a:r>
            <a:endParaRPr lang="en-US" dirty="0"/>
          </a:p>
          <a:p>
            <a:pPr eaLnBrk="1" hangingPunct="1">
              <a:spcBef>
                <a:spcPts val="600"/>
              </a:spcBef>
            </a:pPr>
            <a:r>
              <a:rPr lang="sr-Latn-RS" dirty="0"/>
              <a:t>Proveriti i ukloniti</a:t>
            </a:r>
            <a:r>
              <a:rPr lang="en-US" dirty="0"/>
              <a:t>					</a:t>
            </a:r>
          </a:p>
          <a:p>
            <a:pPr lvl="1" eaLnBrk="1" hangingPunct="1">
              <a:spcBef>
                <a:spcPts val="300"/>
              </a:spcBef>
            </a:pPr>
            <a:r>
              <a:rPr lang="sr-Latn-RS" dirty="0"/>
              <a:t>Curenje</a:t>
            </a:r>
            <a:r>
              <a:rPr lang="en-US" dirty="0">
                <a:sym typeface="Wingdings" pitchFamily="2" charset="2"/>
              </a:rPr>
              <a:t>						</a:t>
            </a:r>
            <a:endParaRPr lang="en-US" dirty="0"/>
          </a:p>
          <a:p>
            <a:pPr lvl="1" eaLnBrk="1" hangingPunct="1">
              <a:spcBef>
                <a:spcPts val="300"/>
              </a:spcBef>
            </a:pPr>
            <a:r>
              <a:rPr lang="sr-Latn-RS" dirty="0"/>
              <a:t>Ventili rade ispravno     </a:t>
            </a:r>
            <a:r>
              <a:rPr lang="en-US" dirty="0">
                <a:sym typeface="Wingdings" pitchFamily="2" charset="2"/>
              </a:rPr>
              <a:t>				</a:t>
            </a:r>
            <a:endParaRPr lang="en-US" dirty="0"/>
          </a:p>
          <a:p>
            <a:pPr lvl="1" eaLnBrk="1" hangingPunct="1">
              <a:spcBef>
                <a:spcPts val="300"/>
              </a:spcBef>
            </a:pPr>
            <a:r>
              <a:rPr lang="sr-Latn-RS" dirty="0"/>
              <a:t>Rad mešača u rezervoaru</a:t>
            </a:r>
            <a:r>
              <a:rPr lang="en-US" dirty="0">
                <a:sym typeface="Wingdings" pitchFamily="2" charset="2"/>
              </a:rPr>
              <a:t>				</a:t>
            </a:r>
            <a:endParaRPr lang="en-US" dirty="0"/>
          </a:p>
          <a:p>
            <a:pPr eaLnBrk="1" hangingPunct="1">
              <a:spcBef>
                <a:spcPts val="600"/>
              </a:spcBef>
            </a:pPr>
            <a:r>
              <a:rPr lang="sr-Latn-RS" dirty="0"/>
              <a:t>Zabeležiti radni pritisak na manometru</a:t>
            </a:r>
            <a:r>
              <a:rPr lang="en-US" dirty="0"/>
              <a:t>			</a:t>
            </a:r>
            <a:r>
              <a:rPr lang="en-US" u="sng" dirty="0"/>
              <a:t>          </a:t>
            </a:r>
            <a:r>
              <a:rPr lang="en-US" dirty="0"/>
              <a:t>bar (kg/cm</a:t>
            </a:r>
            <a:r>
              <a:rPr lang="en-US" baseline="30000" dirty="0"/>
              <a:t>2</a:t>
            </a:r>
            <a:r>
              <a:rPr lang="en-US" dirty="0"/>
              <a:t>)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1034E6-A85E-4998-BE3B-579489CA029F}" type="slidenum">
              <a:rPr lang="pt-PT"/>
              <a:pPr>
                <a:defRPr/>
              </a:pPr>
              <a:t>5</a:t>
            </a:fld>
            <a:endParaRPr lang="pt-PT" dirty="0"/>
          </a:p>
        </p:txBody>
      </p:sp>
      <p:sp>
        <p:nvSpPr>
          <p:cNvPr id="6151" name="Text Box 6"/>
          <p:cNvSpPr txBox="1">
            <a:spLocks noChangeArrowheads="1"/>
          </p:cNvSpPr>
          <p:nvPr/>
        </p:nvSpPr>
        <p:spPr bwMode="auto">
          <a:xfrm>
            <a:off x="3143250" y="1500188"/>
            <a:ext cx="27860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sr-Latn-RS" sz="2400"/>
              <a:t>Pre kalibracije</a:t>
            </a:r>
            <a:endParaRPr lang="en-US" sz="2400"/>
          </a:p>
        </p:txBody>
      </p:sp>
      <p:sp>
        <p:nvSpPr>
          <p:cNvPr id="9" name="Rectangle 13"/>
          <p:cNvSpPr>
            <a:spLocks noChangeArrowheads="1"/>
          </p:cNvSpPr>
          <p:nvPr/>
        </p:nvSpPr>
        <p:spPr bwMode="auto">
          <a:xfrm>
            <a:off x="571500" y="1071563"/>
            <a:ext cx="8177213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0" hangingPunct="0"/>
            <a:r>
              <a:rPr lang="en-US" sz="2800" dirty="0" err="1">
                <a:solidFill>
                  <a:schemeClr val="hlink"/>
                </a:solidFill>
              </a:rPr>
              <a:t>Kalibracija</a:t>
            </a:r>
            <a:r>
              <a:rPr lang="en-US" sz="2800" dirty="0">
                <a:solidFill>
                  <a:schemeClr val="hlink"/>
                </a:solidFill>
              </a:rPr>
              <a:t> </a:t>
            </a:r>
            <a:r>
              <a:rPr lang="sr-Latn-RS" sz="2800" dirty="0" smtClean="0">
                <a:solidFill>
                  <a:schemeClr val="hlink"/>
                </a:solidFill>
              </a:rPr>
              <a:t>orošivača </a:t>
            </a:r>
            <a:r>
              <a:rPr lang="en-US" sz="2800" dirty="0" smtClean="0">
                <a:solidFill>
                  <a:schemeClr val="hlink"/>
                </a:solidFill>
              </a:rPr>
              <a:t>u </a:t>
            </a:r>
            <a:r>
              <a:rPr lang="en-US" sz="2800" dirty="0" err="1" smtClean="0">
                <a:solidFill>
                  <a:schemeClr val="hlink"/>
                </a:solidFill>
              </a:rPr>
              <a:t>vinogradarstvu</a:t>
            </a:r>
            <a:endParaRPr lang="en-US" sz="2800" dirty="0">
              <a:solidFill>
                <a:schemeClr val="hlink"/>
              </a:solidFill>
            </a:endParaRPr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7164288" y="6115665"/>
            <a:ext cx="1960686" cy="762168"/>
            <a:chOff x="7164288" y="6115665"/>
            <a:chExt cx="1960686" cy="762168"/>
          </a:xfrm>
        </p:grpSpPr>
        <p:sp>
          <p:nvSpPr>
            <p:cNvPr id="10" name="Rectangle 9"/>
            <p:cNvSpPr/>
            <p:nvPr/>
          </p:nvSpPr>
          <p:spPr bwMode="auto">
            <a:xfrm>
              <a:off x="7164288" y="6150401"/>
              <a:ext cx="1960686" cy="692696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>
                <a:spcAft>
                  <a:spcPts val="600"/>
                </a:spcAft>
              </a:pPr>
              <a:endParaRPr lang="en-US" sz="1000" smtClean="0">
                <a:solidFill>
                  <a:srgbClr val="626469"/>
                </a:solidFill>
                <a:cs typeface="+mn-cs"/>
              </a:endParaRPr>
            </a:p>
          </p:txBody>
        </p:sp>
        <p:pic>
          <p:nvPicPr>
            <p:cNvPr id="11" name="Picture 4" descr="C:\Users\marinal3\Desktop\logo SECPA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00392" y="6115665"/>
              <a:ext cx="1016223" cy="762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56172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13"/>
          <p:cNvSpPr txBox="1">
            <a:spLocks noChangeArrowheads="1"/>
          </p:cNvSpPr>
          <p:nvPr/>
        </p:nvSpPr>
        <p:spPr bwMode="auto">
          <a:xfrm>
            <a:off x="2643188" y="1500188"/>
            <a:ext cx="39290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sr-Latn-RS" sz="2400"/>
              <a:t>Merenje brzine traktora</a:t>
            </a:r>
            <a:endParaRPr lang="en-US" sz="2400"/>
          </a:p>
        </p:txBody>
      </p:sp>
      <p:sp>
        <p:nvSpPr>
          <p:cNvPr id="7171" name="Text Box 35"/>
          <p:cNvSpPr txBox="1">
            <a:spLocks noChangeArrowheads="1"/>
          </p:cNvSpPr>
          <p:nvPr/>
        </p:nvSpPr>
        <p:spPr bwMode="auto">
          <a:xfrm>
            <a:off x="107950" y="3357563"/>
            <a:ext cx="4606925" cy="2682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Aft>
                <a:spcPts val="200"/>
              </a:spcAft>
              <a:buFont typeface="Calibri" pitchFamily="34" charset="0"/>
              <a:buAutoNum type="arabicParenR"/>
            </a:pPr>
            <a:r>
              <a:rPr lang="sr-Latn-RS" sz="1600" dirty="0"/>
              <a:t>Izmeriti i označiti stazu za traktor, npr. </a:t>
            </a:r>
            <a:r>
              <a:rPr lang="en-US" sz="1600" dirty="0"/>
              <a:t>100 m</a:t>
            </a:r>
          </a:p>
          <a:p>
            <a:pPr eaLnBrk="1" hangingPunct="1">
              <a:spcAft>
                <a:spcPts val="200"/>
              </a:spcAft>
              <a:buFont typeface="Calibri" pitchFamily="34" charset="0"/>
              <a:buAutoNum type="arabicParenR"/>
            </a:pPr>
            <a:r>
              <a:rPr lang="sr-Latn-RS" sz="1600" dirty="0"/>
              <a:t>Napuniti pola rezervoara sa čistom vodom.</a:t>
            </a:r>
            <a:endParaRPr lang="en-US" sz="1600" dirty="0"/>
          </a:p>
          <a:p>
            <a:pPr eaLnBrk="1" hangingPunct="1">
              <a:spcAft>
                <a:spcPts val="200"/>
              </a:spcAft>
              <a:buFont typeface="Calibri" pitchFamily="34" charset="0"/>
              <a:buAutoNum type="arabicParenR"/>
            </a:pPr>
            <a:r>
              <a:rPr lang="sr-Latn-RS" sz="1600" dirty="0"/>
              <a:t>Podesiti brzinu i protok pumpe (na </a:t>
            </a:r>
            <a:r>
              <a:rPr lang="en-US" sz="1600" dirty="0"/>
              <a:t> 540 rpm</a:t>
            </a:r>
            <a:r>
              <a:rPr lang="sr-Latn-RS" sz="1600" dirty="0"/>
              <a:t>), kao za prskanje. </a:t>
            </a:r>
            <a:endParaRPr lang="en-US" sz="1600" dirty="0"/>
          </a:p>
          <a:p>
            <a:pPr eaLnBrk="1" hangingPunct="1">
              <a:spcAft>
                <a:spcPts val="200"/>
              </a:spcAft>
              <a:buFont typeface="Calibri" pitchFamily="34" charset="0"/>
              <a:buAutoNum type="arabicParenR"/>
            </a:pPr>
            <a:r>
              <a:rPr lang="sr-Latn-RS" sz="1600" dirty="0"/>
              <a:t>Dostići odabranu brzinu i protok pumpe pre ulaska na obeleženu test stazu. </a:t>
            </a:r>
            <a:r>
              <a:rPr lang="en-US" sz="1600" dirty="0"/>
              <a:t> </a:t>
            </a:r>
            <a:r>
              <a:rPr lang="sr-Latn-RS" sz="1600" dirty="0"/>
              <a:t>Održavati stalnu brzinu i zabeležiti vreme prolaska staze dužine </a:t>
            </a:r>
            <a:r>
              <a:rPr lang="en-US" sz="1600" dirty="0"/>
              <a:t>100 m</a:t>
            </a:r>
            <a:r>
              <a:rPr lang="sr-Latn-RS" sz="1600" dirty="0"/>
              <a:t>.</a:t>
            </a:r>
            <a:endParaRPr lang="en-US" sz="1600" dirty="0"/>
          </a:p>
          <a:p>
            <a:pPr eaLnBrk="1" hangingPunct="1">
              <a:spcAft>
                <a:spcPts val="200"/>
              </a:spcAft>
              <a:buFont typeface="Calibri" pitchFamily="34" charset="0"/>
              <a:buAutoNum type="arabicParenR"/>
            </a:pPr>
            <a:r>
              <a:rPr lang="sr-Latn-RS" sz="1600" dirty="0"/>
              <a:t>Izmereno vreme</a:t>
            </a:r>
            <a:r>
              <a:rPr lang="en-US" sz="1600" dirty="0"/>
              <a:t>: _____ sec. </a:t>
            </a:r>
            <a:r>
              <a:rPr lang="en-US" sz="1400" dirty="0" smtClean="0"/>
              <a:t>(</a:t>
            </a:r>
            <a:r>
              <a:rPr lang="sr-Latn-RS" sz="1400" dirty="0" smtClean="0"/>
              <a:t>primer</a:t>
            </a:r>
            <a:r>
              <a:rPr lang="en-US" sz="1400" dirty="0" smtClean="0"/>
              <a:t>: </a:t>
            </a:r>
            <a:r>
              <a:rPr lang="sr-Latn-RS" sz="1400" dirty="0" smtClean="0"/>
              <a:t>72</a:t>
            </a:r>
            <a:r>
              <a:rPr lang="en-US" sz="1400" dirty="0" smtClean="0"/>
              <a:t> </a:t>
            </a:r>
            <a:r>
              <a:rPr lang="en-US" sz="1400" dirty="0"/>
              <a:t>sec.)</a:t>
            </a:r>
          </a:p>
          <a:p>
            <a:pPr eaLnBrk="1" hangingPunct="1">
              <a:spcAft>
                <a:spcPts val="200"/>
              </a:spcAft>
              <a:buFont typeface="Calibri" pitchFamily="34" charset="0"/>
              <a:buAutoNum type="arabicParenR"/>
            </a:pPr>
            <a:r>
              <a:rPr lang="sr-Latn-RS" sz="1600" dirty="0"/>
              <a:t>Izračunati brzinu traktora.</a:t>
            </a:r>
            <a:endParaRPr lang="en-US" sz="1600" dirty="0"/>
          </a:p>
        </p:txBody>
      </p:sp>
      <p:sp>
        <p:nvSpPr>
          <p:cNvPr id="7172" name="Text 273"/>
          <p:cNvSpPr txBox="1">
            <a:spLocks noChangeArrowheads="1"/>
          </p:cNvSpPr>
          <p:nvPr/>
        </p:nvSpPr>
        <p:spPr bwMode="auto">
          <a:xfrm>
            <a:off x="4786313" y="5000625"/>
            <a:ext cx="1241425" cy="598488"/>
          </a:xfrm>
          <a:prstGeom prst="rect">
            <a:avLst/>
          </a:prstGeom>
          <a:solidFill>
            <a:srgbClr val="92D050">
              <a:alpha val="50195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sr-Latn-RS" sz="1400" b="1">
                <a:solidFill>
                  <a:srgbClr val="000000"/>
                </a:solidFill>
              </a:rPr>
              <a:t>Dužina staze</a:t>
            </a:r>
            <a:endParaRPr lang="en-US" sz="1400" b="1">
              <a:solidFill>
                <a:srgbClr val="000000"/>
              </a:solidFill>
            </a:endParaRPr>
          </a:p>
          <a:p>
            <a:pPr algn="ctr"/>
            <a:r>
              <a:rPr lang="en-US" sz="1400" b="1">
                <a:solidFill>
                  <a:srgbClr val="000000"/>
                </a:solidFill>
              </a:rPr>
              <a:t>100 m</a:t>
            </a:r>
          </a:p>
        </p:txBody>
      </p:sp>
      <p:sp>
        <p:nvSpPr>
          <p:cNvPr id="7173" name="Text 273"/>
          <p:cNvSpPr txBox="1">
            <a:spLocks noChangeArrowheads="1"/>
          </p:cNvSpPr>
          <p:nvPr/>
        </p:nvSpPr>
        <p:spPr bwMode="auto">
          <a:xfrm>
            <a:off x="6357938" y="5000625"/>
            <a:ext cx="1241425" cy="598488"/>
          </a:xfrm>
          <a:prstGeom prst="rect">
            <a:avLst/>
          </a:prstGeom>
          <a:solidFill>
            <a:srgbClr val="92D050">
              <a:alpha val="50195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sr-Latn-RS" sz="1400" b="1" dirty="0">
                <a:solidFill>
                  <a:srgbClr val="000000"/>
                </a:solidFill>
              </a:rPr>
              <a:t>Faktor za konverziju</a:t>
            </a:r>
            <a:endParaRPr lang="en-US" sz="1400" b="1" dirty="0">
              <a:solidFill>
                <a:srgbClr val="000000"/>
              </a:solidFill>
            </a:endParaRPr>
          </a:p>
          <a:p>
            <a:pPr algn="ctr"/>
            <a:r>
              <a:rPr lang="en-US" sz="1400" b="1" dirty="0" smtClean="0">
                <a:solidFill>
                  <a:srgbClr val="000000"/>
                </a:solidFill>
              </a:rPr>
              <a:t>3</a:t>
            </a:r>
            <a:r>
              <a:rPr lang="sr-Latn-RS" sz="1400" b="1" dirty="0" smtClean="0">
                <a:solidFill>
                  <a:srgbClr val="000000"/>
                </a:solidFill>
              </a:rPr>
              <a:t>,</a:t>
            </a:r>
            <a:r>
              <a:rPr lang="en-US" sz="1400" b="1" dirty="0" smtClean="0">
                <a:solidFill>
                  <a:srgbClr val="000000"/>
                </a:solidFill>
              </a:rPr>
              <a:t>6</a:t>
            </a: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7174" name="Text 280"/>
          <p:cNvSpPr txBox="1">
            <a:spLocks noChangeArrowheads="1"/>
          </p:cNvSpPr>
          <p:nvPr/>
        </p:nvSpPr>
        <p:spPr bwMode="auto">
          <a:xfrm>
            <a:off x="6072188" y="5127625"/>
            <a:ext cx="269875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sz="1400" b="1">
                <a:solidFill>
                  <a:srgbClr val="000000"/>
                </a:solidFill>
              </a:rPr>
              <a:t>X</a:t>
            </a:r>
          </a:p>
        </p:txBody>
      </p:sp>
      <p:sp>
        <p:nvSpPr>
          <p:cNvPr id="7175" name="Text 280"/>
          <p:cNvSpPr txBox="1">
            <a:spLocks noChangeArrowheads="1"/>
          </p:cNvSpPr>
          <p:nvPr/>
        </p:nvSpPr>
        <p:spPr bwMode="auto">
          <a:xfrm>
            <a:off x="7715250" y="5000625"/>
            <a:ext cx="249238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sz="1400">
                <a:solidFill>
                  <a:srgbClr val="000000"/>
                </a:solidFill>
                <a:latin typeface="Times New Roman" pitchFamily="18" charset="0"/>
              </a:rPr>
              <a:t>=</a:t>
            </a:r>
          </a:p>
        </p:txBody>
      </p:sp>
      <p:sp>
        <p:nvSpPr>
          <p:cNvPr id="7176" name="Text 273"/>
          <p:cNvSpPr txBox="1">
            <a:spLocks noChangeArrowheads="1"/>
          </p:cNvSpPr>
          <p:nvPr/>
        </p:nvSpPr>
        <p:spPr bwMode="auto">
          <a:xfrm>
            <a:off x="5500688" y="5715000"/>
            <a:ext cx="1489075" cy="738188"/>
          </a:xfrm>
          <a:prstGeom prst="rect">
            <a:avLst/>
          </a:prstGeom>
          <a:solidFill>
            <a:srgbClr val="92D050">
              <a:alpha val="50195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sr-Latn-RS" sz="1400" b="1" dirty="0">
                <a:solidFill>
                  <a:srgbClr val="000000"/>
                </a:solidFill>
              </a:rPr>
              <a:t>Izmereno vreme</a:t>
            </a:r>
            <a:endParaRPr lang="en-US" sz="1400" b="1" dirty="0">
              <a:solidFill>
                <a:srgbClr val="000000"/>
              </a:solidFill>
            </a:endParaRPr>
          </a:p>
          <a:p>
            <a:pPr algn="ctr"/>
            <a:r>
              <a:rPr lang="sr-Latn-RS" sz="1400" b="1" dirty="0" smtClean="0">
                <a:solidFill>
                  <a:srgbClr val="000000"/>
                </a:solidFill>
              </a:rPr>
              <a:t>72</a:t>
            </a:r>
            <a:r>
              <a:rPr lang="en-US" sz="1400" b="1" dirty="0" smtClean="0">
                <a:solidFill>
                  <a:srgbClr val="000000"/>
                </a:solidFill>
              </a:rPr>
              <a:t> </a:t>
            </a:r>
            <a:r>
              <a:rPr lang="en-US" sz="1400" b="1" dirty="0">
                <a:solidFill>
                  <a:srgbClr val="000000"/>
                </a:solidFill>
              </a:rPr>
              <a:t>sec.</a:t>
            </a:r>
          </a:p>
        </p:txBody>
      </p:sp>
      <p:sp>
        <p:nvSpPr>
          <p:cNvPr id="7177" name="Text 280"/>
          <p:cNvSpPr txBox="1">
            <a:spLocks noChangeArrowheads="1"/>
          </p:cNvSpPr>
          <p:nvPr/>
        </p:nvSpPr>
        <p:spPr bwMode="auto">
          <a:xfrm>
            <a:off x="8072438" y="5286375"/>
            <a:ext cx="744537" cy="571500"/>
          </a:xfrm>
          <a:prstGeom prst="rect">
            <a:avLst/>
          </a:prstGeom>
          <a:solidFill>
            <a:srgbClr val="FFC000">
              <a:alpha val="50195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sr-Latn-RS" sz="1400" b="1" dirty="0" smtClean="0">
                <a:solidFill>
                  <a:srgbClr val="FF0000"/>
                </a:solidFill>
              </a:rPr>
              <a:t>5</a:t>
            </a:r>
            <a:r>
              <a:rPr lang="en-US" sz="1400" b="1" dirty="0" smtClean="0">
                <a:solidFill>
                  <a:srgbClr val="000000"/>
                </a:solidFill>
              </a:rPr>
              <a:t> </a:t>
            </a:r>
            <a:r>
              <a:rPr lang="en-US" sz="1400" b="1" dirty="0">
                <a:solidFill>
                  <a:srgbClr val="000000"/>
                </a:solidFill>
              </a:rPr>
              <a:t>km/h</a:t>
            </a:r>
          </a:p>
        </p:txBody>
      </p:sp>
      <p:sp>
        <p:nvSpPr>
          <p:cNvPr id="7178" name="Line 11"/>
          <p:cNvSpPr>
            <a:spLocks noChangeShapeType="1"/>
          </p:cNvSpPr>
          <p:nvPr/>
        </p:nvSpPr>
        <p:spPr bwMode="auto">
          <a:xfrm>
            <a:off x="4786313" y="5643563"/>
            <a:ext cx="2857500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7179" name="Group 70"/>
          <p:cNvGrpSpPr>
            <a:grpSpLocks/>
          </p:cNvGrpSpPr>
          <p:nvPr/>
        </p:nvGrpSpPr>
        <p:grpSpPr bwMode="auto">
          <a:xfrm>
            <a:off x="214313" y="2071688"/>
            <a:ext cx="2339975" cy="1022350"/>
            <a:chOff x="2295" y="1434"/>
            <a:chExt cx="1474" cy="644"/>
          </a:xfrm>
        </p:grpSpPr>
        <p:sp>
          <p:nvSpPr>
            <p:cNvPr id="7195" name="Text Box 68"/>
            <p:cNvSpPr txBox="1">
              <a:spLocks noChangeArrowheads="1"/>
            </p:cNvSpPr>
            <p:nvPr/>
          </p:nvSpPr>
          <p:spPr bwMode="auto">
            <a:xfrm>
              <a:off x="2295" y="1884"/>
              <a:ext cx="1474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sr-Latn-RS" sz="1400"/>
                <a:t>Traka za merenje </a:t>
              </a:r>
              <a:r>
                <a:rPr lang="pt-PT" sz="1400"/>
                <a:t>20-50 m</a:t>
              </a:r>
            </a:p>
          </p:txBody>
        </p:sp>
        <p:pic>
          <p:nvPicPr>
            <p:cNvPr id="7196" name="Picture 6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81" y="1434"/>
              <a:ext cx="418" cy="4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7180" name="Group 71"/>
          <p:cNvGrpSpPr>
            <a:grpSpLocks/>
          </p:cNvGrpSpPr>
          <p:nvPr/>
        </p:nvGrpSpPr>
        <p:grpSpPr bwMode="auto">
          <a:xfrm>
            <a:off x="2357438" y="2000250"/>
            <a:ext cx="1449387" cy="1079500"/>
            <a:chOff x="1338" y="890"/>
            <a:chExt cx="1613" cy="1145"/>
          </a:xfrm>
        </p:grpSpPr>
        <p:pic>
          <p:nvPicPr>
            <p:cNvPr id="7193" name="Picture 72" descr="MCj03383820000[1]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8" y="890"/>
              <a:ext cx="802" cy="11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94" name="Text Box 73"/>
            <p:cNvSpPr txBox="1">
              <a:spLocks noChangeArrowheads="1"/>
            </p:cNvSpPr>
            <p:nvPr/>
          </p:nvSpPr>
          <p:spPr bwMode="auto">
            <a:xfrm>
              <a:off x="1974" y="890"/>
              <a:ext cx="977" cy="32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sr-Latn-RS" sz="1400"/>
                <a:t>Stubići</a:t>
              </a:r>
              <a:endParaRPr lang="en-US" sz="1400"/>
            </a:p>
          </p:txBody>
        </p:sp>
      </p:grpSp>
      <p:grpSp>
        <p:nvGrpSpPr>
          <p:cNvPr id="7181" name="Group 74"/>
          <p:cNvGrpSpPr>
            <a:grpSpLocks/>
          </p:cNvGrpSpPr>
          <p:nvPr/>
        </p:nvGrpSpPr>
        <p:grpSpPr bwMode="auto">
          <a:xfrm>
            <a:off x="4286250" y="1928813"/>
            <a:ext cx="2071688" cy="1068387"/>
            <a:chOff x="385" y="2115"/>
            <a:chExt cx="2235" cy="1178"/>
          </a:xfrm>
        </p:grpSpPr>
        <p:pic>
          <p:nvPicPr>
            <p:cNvPr id="7191" name="Picture 75" descr="MPj04393930000[1]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" y="2341"/>
              <a:ext cx="848" cy="9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92" name="Text Box 76"/>
            <p:cNvSpPr txBox="1">
              <a:spLocks noChangeArrowheads="1"/>
            </p:cNvSpPr>
            <p:nvPr/>
          </p:nvSpPr>
          <p:spPr bwMode="auto">
            <a:xfrm>
              <a:off x="616" y="2115"/>
              <a:ext cx="2004" cy="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sr-Latn-RS" sz="1400"/>
                <a:t>Sveska za beleške</a:t>
              </a:r>
              <a:endParaRPr lang="pt-PT" sz="1400"/>
            </a:p>
          </p:txBody>
        </p:sp>
      </p:grpSp>
      <p:grpSp>
        <p:nvGrpSpPr>
          <p:cNvPr id="7182" name="Group 77"/>
          <p:cNvGrpSpPr>
            <a:grpSpLocks/>
          </p:cNvGrpSpPr>
          <p:nvPr/>
        </p:nvGrpSpPr>
        <p:grpSpPr bwMode="auto">
          <a:xfrm>
            <a:off x="1214438" y="1857375"/>
            <a:ext cx="1150937" cy="808038"/>
            <a:chOff x="1565" y="2251"/>
            <a:chExt cx="1036" cy="900"/>
          </a:xfrm>
        </p:grpSpPr>
        <p:pic>
          <p:nvPicPr>
            <p:cNvPr id="7189" name="Picture 78" descr="MCj03121660000[1]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65" y="2251"/>
              <a:ext cx="611" cy="6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90" name="Text Box 79"/>
            <p:cNvSpPr txBox="1">
              <a:spLocks noChangeArrowheads="1"/>
            </p:cNvSpPr>
            <p:nvPr/>
          </p:nvSpPr>
          <p:spPr bwMode="auto">
            <a:xfrm>
              <a:off x="1694" y="2808"/>
              <a:ext cx="907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sr-Latn-RS" sz="1400"/>
                <a:t>Štoperica</a:t>
              </a:r>
              <a:endParaRPr lang="en-US" sz="1400"/>
            </a:p>
          </p:txBody>
        </p:sp>
      </p:grpSp>
      <p:grpSp>
        <p:nvGrpSpPr>
          <p:cNvPr id="7183" name="Group 80"/>
          <p:cNvGrpSpPr>
            <a:grpSpLocks/>
          </p:cNvGrpSpPr>
          <p:nvPr/>
        </p:nvGrpSpPr>
        <p:grpSpPr bwMode="auto">
          <a:xfrm>
            <a:off x="3214688" y="2286000"/>
            <a:ext cx="1071562" cy="808038"/>
            <a:chOff x="4287" y="2341"/>
            <a:chExt cx="1350" cy="929"/>
          </a:xfrm>
        </p:grpSpPr>
        <p:pic>
          <p:nvPicPr>
            <p:cNvPr id="7187" name="Picture 81" descr="MCj04395930000[1]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22" y="2341"/>
              <a:ext cx="985" cy="6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8" name="Text Box 82"/>
            <p:cNvSpPr txBox="1">
              <a:spLocks noChangeArrowheads="1"/>
            </p:cNvSpPr>
            <p:nvPr/>
          </p:nvSpPr>
          <p:spPr bwMode="auto">
            <a:xfrm>
              <a:off x="4287" y="2916"/>
              <a:ext cx="1350" cy="3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sr-Latn-RS" sz="1400"/>
                <a:t>Digitron</a:t>
              </a:r>
              <a:endParaRPr lang="en-US" sz="1400"/>
            </a:p>
          </p:txBody>
        </p:sp>
      </p:grpSp>
      <p:sp>
        <p:nvSpPr>
          <p:cNvPr id="36" name="Foliennummernplatzhalter 3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44D0E7-0603-4C67-B3B3-0038AF288503}" type="slidenum">
              <a:rPr lang="pt-PT"/>
              <a:pPr>
                <a:defRPr/>
              </a:pPr>
              <a:t>6</a:t>
            </a:fld>
            <a:endParaRPr lang="pt-PT" dirty="0"/>
          </a:p>
        </p:txBody>
      </p:sp>
      <p:pic>
        <p:nvPicPr>
          <p:cNvPr id="29" name="Grafik 32" descr="Bild2.jpg"/>
          <p:cNvPicPr>
            <a:picLocks noChangeAspect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4786313" y="2643188"/>
            <a:ext cx="4157662" cy="212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Rectangle 13"/>
          <p:cNvSpPr>
            <a:spLocks noChangeArrowheads="1"/>
          </p:cNvSpPr>
          <p:nvPr/>
        </p:nvSpPr>
        <p:spPr bwMode="auto">
          <a:xfrm>
            <a:off x="571500" y="1071563"/>
            <a:ext cx="8177213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0" hangingPunct="0"/>
            <a:r>
              <a:rPr lang="en-US" sz="2800" dirty="0" err="1">
                <a:solidFill>
                  <a:schemeClr val="hlink"/>
                </a:solidFill>
              </a:rPr>
              <a:t>Kalibracija</a:t>
            </a:r>
            <a:r>
              <a:rPr lang="en-US" sz="2800" dirty="0">
                <a:solidFill>
                  <a:schemeClr val="hlink"/>
                </a:solidFill>
              </a:rPr>
              <a:t> </a:t>
            </a:r>
            <a:r>
              <a:rPr lang="sr-Latn-RS" sz="2800" dirty="0" smtClean="0">
                <a:solidFill>
                  <a:schemeClr val="hlink"/>
                </a:solidFill>
              </a:rPr>
              <a:t>orošivača </a:t>
            </a:r>
            <a:r>
              <a:rPr lang="en-US" sz="2800" dirty="0" smtClean="0">
                <a:solidFill>
                  <a:schemeClr val="hlink"/>
                </a:solidFill>
              </a:rPr>
              <a:t>u </a:t>
            </a:r>
            <a:r>
              <a:rPr lang="en-US" sz="2800" dirty="0" err="1" smtClean="0">
                <a:solidFill>
                  <a:schemeClr val="hlink"/>
                </a:solidFill>
              </a:rPr>
              <a:t>vinogradarstvu</a:t>
            </a:r>
            <a:endParaRPr lang="en-US" sz="2800" dirty="0">
              <a:solidFill>
                <a:schemeClr val="hlink"/>
              </a:solidFill>
            </a:endParaRPr>
          </a:p>
        </p:txBody>
      </p:sp>
      <p:grpSp>
        <p:nvGrpSpPr>
          <p:cNvPr id="30" name="Group 29"/>
          <p:cNvGrpSpPr>
            <a:grpSpLocks noChangeAspect="1"/>
          </p:cNvGrpSpPr>
          <p:nvPr/>
        </p:nvGrpSpPr>
        <p:grpSpPr>
          <a:xfrm>
            <a:off x="7164288" y="6115665"/>
            <a:ext cx="1960686" cy="762168"/>
            <a:chOff x="7164288" y="6115665"/>
            <a:chExt cx="1960686" cy="762168"/>
          </a:xfrm>
        </p:grpSpPr>
        <p:sp>
          <p:nvSpPr>
            <p:cNvPr id="32" name="Rectangle 31"/>
            <p:cNvSpPr/>
            <p:nvPr/>
          </p:nvSpPr>
          <p:spPr bwMode="auto">
            <a:xfrm>
              <a:off x="7164288" y="6150401"/>
              <a:ext cx="1960686" cy="692696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>
                <a:spcAft>
                  <a:spcPts val="600"/>
                </a:spcAft>
              </a:pPr>
              <a:endParaRPr lang="en-US" sz="1000" smtClean="0">
                <a:solidFill>
                  <a:srgbClr val="626469"/>
                </a:solidFill>
                <a:cs typeface="+mn-cs"/>
              </a:endParaRPr>
            </a:p>
          </p:txBody>
        </p:sp>
        <p:pic>
          <p:nvPicPr>
            <p:cNvPr id="33" name="Picture 4" descr="C:\Users\marinal3\Desktop\logo SECPA.jp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00392" y="6115665"/>
              <a:ext cx="1016223" cy="762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42192615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5"/>
          <p:cNvSpPr txBox="1">
            <a:spLocks noChangeArrowheads="1"/>
          </p:cNvSpPr>
          <p:nvPr/>
        </p:nvSpPr>
        <p:spPr bwMode="auto">
          <a:xfrm>
            <a:off x="1619250" y="1500188"/>
            <a:ext cx="59055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sr-Latn-RS" sz="2400"/>
              <a:t>Kalibracija protoka tečnosti / rastvora</a:t>
            </a:r>
            <a:endParaRPr lang="en-GB" sz="2400"/>
          </a:p>
        </p:txBody>
      </p:sp>
      <p:sp>
        <p:nvSpPr>
          <p:cNvPr id="8195" name="Text Box 6"/>
          <p:cNvSpPr txBox="1">
            <a:spLocks noChangeArrowheads="1"/>
          </p:cNvSpPr>
          <p:nvPr/>
        </p:nvSpPr>
        <p:spPr bwMode="auto">
          <a:xfrm>
            <a:off x="250825" y="2786063"/>
            <a:ext cx="8785225" cy="2570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RS" sz="2400" dirty="0"/>
              <a:t>Postoje dve metode za određivanje protoka tečnosti kroz dizne</a:t>
            </a:r>
            <a:r>
              <a:rPr lang="en-US" sz="2400" dirty="0"/>
              <a:t>:</a:t>
            </a:r>
          </a:p>
          <a:p>
            <a:pPr eaLnBrk="1" hangingPunct="1">
              <a:spcBef>
                <a:spcPts val="1200"/>
              </a:spcBef>
              <a:buFont typeface="Arial" charset="0"/>
              <a:buChar char="•"/>
            </a:pPr>
            <a:r>
              <a:rPr lang="sr-Latn-RS" sz="2400" b="1" dirty="0" smtClean="0">
                <a:solidFill>
                  <a:schemeClr val="tx2"/>
                </a:solidFill>
              </a:rPr>
              <a:t>1. Precizna </a:t>
            </a:r>
            <a:r>
              <a:rPr lang="sr-Latn-RS" sz="2400" b="1" dirty="0">
                <a:solidFill>
                  <a:schemeClr val="tx2"/>
                </a:solidFill>
              </a:rPr>
              <a:t>metoda</a:t>
            </a:r>
            <a:r>
              <a:rPr lang="en-US" sz="2400" b="1" dirty="0">
                <a:solidFill>
                  <a:schemeClr val="tx2"/>
                </a:solidFill>
              </a:rPr>
              <a:t>: </a:t>
            </a:r>
            <a:r>
              <a:rPr lang="sr-Latn-RS" sz="2400" b="1" dirty="0">
                <a:solidFill>
                  <a:schemeClr val="tx2"/>
                </a:solidFill>
              </a:rPr>
              <a:t>Merenje tečnosti koja prolazi kroz pojedinačne </a:t>
            </a:r>
            <a:r>
              <a:rPr lang="sr-Latn-RS" sz="2400" b="1" dirty="0" smtClean="0">
                <a:solidFill>
                  <a:schemeClr val="tx2"/>
                </a:solidFill>
              </a:rPr>
              <a:t>dizne u toku 1 min.</a:t>
            </a:r>
            <a:endParaRPr lang="en-US" sz="2400" b="1" dirty="0">
              <a:solidFill>
                <a:schemeClr val="tx2"/>
              </a:solidFill>
            </a:endParaRPr>
          </a:p>
          <a:p>
            <a:pPr eaLnBrk="1" hangingPunct="1">
              <a:spcBef>
                <a:spcPts val="1200"/>
              </a:spcBef>
              <a:buFont typeface="Arial" charset="0"/>
              <a:buChar char="•"/>
            </a:pPr>
            <a:r>
              <a:rPr lang="sr-Latn-RS" sz="2400" b="1" dirty="0" smtClean="0">
                <a:solidFill>
                  <a:schemeClr val="tx2"/>
                </a:solidFill>
              </a:rPr>
              <a:t>2. Dobra </a:t>
            </a:r>
            <a:r>
              <a:rPr lang="sr-Latn-RS" sz="2400" b="1" dirty="0">
                <a:solidFill>
                  <a:schemeClr val="tx2"/>
                </a:solidFill>
              </a:rPr>
              <a:t>procena</a:t>
            </a:r>
            <a:r>
              <a:rPr lang="en-US" sz="2400" b="1" dirty="0">
                <a:solidFill>
                  <a:schemeClr val="tx2"/>
                </a:solidFill>
              </a:rPr>
              <a:t>: </a:t>
            </a:r>
            <a:r>
              <a:rPr lang="sr-Latn-RS" sz="2400" b="1" dirty="0">
                <a:solidFill>
                  <a:schemeClr val="tx2"/>
                </a:solidFill>
              </a:rPr>
              <a:t>Merenje količine tečnosti koja izađe iz rezervoara u toku </a:t>
            </a:r>
            <a:r>
              <a:rPr lang="sr-Latn-RS" sz="2400" b="1" dirty="0" smtClean="0">
                <a:solidFill>
                  <a:schemeClr val="tx2"/>
                </a:solidFill>
              </a:rPr>
              <a:t>5</a:t>
            </a:r>
            <a:r>
              <a:rPr lang="en-US" sz="2400" b="1" dirty="0" smtClean="0">
                <a:solidFill>
                  <a:schemeClr val="tx2"/>
                </a:solidFill>
              </a:rPr>
              <a:t> </a:t>
            </a:r>
            <a:r>
              <a:rPr lang="en-US" sz="2400" b="1" dirty="0">
                <a:solidFill>
                  <a:schemeClr val="tx2"/>
                </a:solidFill>
              </a:rPr>
              <a:t>min.</a:t>
            </a:r>
            <a:endParaRPr lang="en-US" sz="2400" b="1" dirty="0"/>
          </a:p>
          <a:p>
            <a:pPr eaLnBrk="1" hangingPunct="1">
              <a:spcBef>
                <a:spcPct val="50000"/>
              </a:spcBef>
              <a:buFontTx/>
              <a:buAutoNum type="arabicPeriod"/>
            </a:pPr>
            <a:endParaRPr lang="en-US" sz="1400" b="1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07FBC7-1891-4134-A625-D529F068C151}" type="slidenum">
              <a:rPr lang="pt-PT"/>
              <a:pPr>
                <a:defRPr/>
              </a:pPr>
              <a:t>7</a:t>
            </a:fld>
            <a:endParaRPr lang="pt-PT" dirty="0"/>
          </a:p>
        </p:txBody>
      </p:sp>
      <p:sp>
        <p:nvSpPr>
          <p:cNvPr id="8" name="Rectangle 13"/>
          <p:cNvSpPr>
            <a:spLocks noChangeArrowheads="1"/>
          </p:cNvSpPr>
          <p:nvPr/>
        </p:nvSpPr>
        <p:spPr bwMode="auto">
          <a:xfrm>
            <a:off x="571500" y="1071563"/>
            <a:ext cx="8177213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0" hangingPunct="0"/>
            <a:r>
              <a:rPr lang="en-US" sz="2800" dirty="0" err="1">
                <a:solidFill>
                  <a:schemeClr val="hlink"/>
                </a:solidFill>
              </a:rPr>
              <a:t>Kalibracija</a:t>
            </a:r>
            <a:r>
              <a:rPr lang="en-US" sz="2800" dirty="0">
                <a:solidFill>
                  <a:schemeClr val="hlink"/>
                </a:solidFill>
              </a:rPr>
              <a:t> </a:t>
            </a:r>
            <a:r>
              <a:rPr lang="sr-Latn-RS" sz="2800" dirty="0" smtClean="0">
                <a:solidFill>
                  <a:schemeClr val="hlink"/>
                </a:solidFill>
              </a:rPr>
              <a:t>orošivača </a:t>
            </a:r>
            <a:r>
              <a:rPr lang="en-US" sz="2800" dirty="0" smtClean="0">
                <a:solidFill>
                  <a:schemeClr val="hlink"/>
                </a:solidFill>
              </a:rPr>
              <a:t>u </a:t>
            </a:r>
            <a:r>
              <a:rPr lang="en-US" sz="2800" dirty="0" err="1" smtClean="0">
                <a:solidFill>
                  <a:schemeClr val="hlink"/>
                </a:solidFill>
              </a:rPr>
              <a:t>vinogradarstvu</a:t>
            </a:r>
            <a:endParaRPr lang="en-US" sz="2800" dirty="0">
              <a:solidFill>
                <a:schemeClr val="hlink"/>
              </a:solidFill>
            </a:endParaRPr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>
          <a:xfrm>
            <a:off x="7164288" y="6115665"/>
            <a:ext cx="1960686" cy="762168"/>
            <a:chOff x="7164288" y="6115665"/>
            <a:chExt cx="1960686" cy="762168"/>
          </a:xfrm>
        </p:grpSpPr>
        <p:sp>
          <p:nvSpPr>
            <p:cNvPr id="9" name="Rectangle 8"/>
            <p:cNvSpPr/>
            <p:nvPr/>
          </p:nvSpPr>
          <p:spPr bwMode="auto">
            <a:xfrm>
              <a:off x="7164288" y="6150401"/>
              <a:ext cx="1960686" cy="692696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>
                <a:spcAft>
                  <a:spcPts val="600"/>
                </a:spcAft>
              </a:pPr>
              <a:endParaRPr lang="en-US" sz="1000" smtClean="0">
                <a:solidFill>
                  <a:srgbClr val="626469"/>
                </a:solidFill>
                <a:cs typeface="+mn-cs"/>
              </a:endParaRPr>
            </a:p>
          </p:txBody>
        </p:sp>
        <p:pic>
          <p:nvPicPr>
            <p:cNvPr id="10" name="Picture 4" descr="C:\Users\marinal3\Desktop\logo SECPA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00392" y="6115665"/>
              <a:ext cx="1016223" cy="762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967363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>
            <a:grpSpLocks noChangeAspect="1"/>
          </p:cNvGrpSpPr>
          <p:nvPr/>
        </p:nvGrpSpPr>
        <p:grpSpPr>
          <a:xfrm>
            <a:off x="7164288" y="6115665"/>
            <a:ext cx="1960686" cy="762168"/>
            <a:chOff x="7164288" y="6115665"/>
            <a:chExt cx="1960686" cy="762168"/>
          </a:xfrm>
        </p:grpSpPr>
        <p:sp>
          <p:nvSpPr>
            <p:cNvPr id="26" name="Rectangle 25"/>
            <p:cNvSpPr/>
            <p:nvPr/>
          </p:nvSpPr>
          <p:spPr bwMode="auto">
            <a:xfrm>
              <a:off x="7164288" y="6150401"/>
              <a:ext cx="1960686" cy="692696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>
                <a:spcAft>
                  <a:spcPts val="600"/>
                </a:spcAft>
              </a:pPr>
              <a:endParaRPr lang="en-US" sz="1000" smtClean="0">
                <a:solidFill>
                  <a:srgbClr val="626469"/>
                </a:solidFill>
                <a:cs typeface="+mn-cs"/>
              </a:endParaRPr>
            </a:p>
          </p:txBody>
        </p:sp>
        <p:pic>
          <p:nvPicPr>
            <p:cNvPr id="28" name="Picture 4" descr="C:\Users\marinal3\Desktop\logo SECPA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00392" y="6115665"/>
              <a:ext cx="1016223" cy="762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034422-8BD7-43EB-8587-A9EC1187A477}" type="slidenum">
              <a:rPr lang="pt-PT"/>
              <a:pPr>
                <a:defRPr/>
              </a:pPr>
              <a:t>8</a:t>
            </a:fld>
            <a:endParaRPr lang="pt-PT" dirty="0"/>
          </a:p>
        </p:txBody>
      </p:sp>
      <p:grpSp>
        <p:nvGrpSpPr>
          <p:cNvPr id="9220" name="Group 83"/>
          <p:cNvGrpSpPr>
            <a:grpSpLocks/>
          </p:cNvGrpSpPr>
          <p:nvPr/>
        </p:nvGrpSpPr>
        <p:grpSpPr bwMode="auto">
          <a:xfrm>
            <a:off x="2154238" y="1939925"/>
            <a:ext cx="2127250" cy="946150"/>
            <a:chOff x="1865" y="1207"/>
            <a:chExt cx="1925" cy="1071"/>
          </a:xfrm>
        </p:grpSpPr>
        <p:pic>
          <p:nvPicPr>
            <p:cNvPr id="9241" name="Picture 8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26" y="1207"/>
              <a:ext cx="903" cy="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42" name="Text Box 85"/>
            <p:cNvSpPr txBox="1">
              <a:spLocks noChangeArrowheads="1"/>
            </p:cNvSpPr>
            <p:nvPr/>
          </p:nvSpPr>
          <p:spPr bwMode="auto">
            <a:xfrm>
              <a:off x="1865" y="1930"/>
              <a:ext cx="1925" cy="3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sr-Latn-RS" sz="1400"/>
                <a:t>Posude za merenje </a:t>
              </a:r>
              <a:r>
                <a:rPr lang="en-US" sz="1400"/>
                <a:t>2 L</a:t>
              </a:r>
            </a:p>
          </p:txBody>
        </p:sp>
      </p:grpSp>
      <p:sp>
        <p:nvSpPr>
          <p:cNvPr id="9221" name="Text Box 103"/>
          <p:cNvSpPr txBox="1">
            <a:spLocks noChangeArrowheads="1"/>
          </p:cNvSpPr>
          <p:nvPr/>
        </p:nvSpPr>
        <p:spPr bwMode="auto">
          <a:xfrm>
            <a:off x="4143375" y="2571750"/>
            <a:ext cx="32035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sr-Latn-RS" sz="1400"/>
              <a:t>Creva</a:t>
            </a:r>
            <a:r>
              <a:rPr lang="en-US" sz="1400"/>
              <a:t> 30 cm</a:t>
            </a:r>
          </a:p>
          <a:p>
            <a:pPr eaLnBrk="1" hangingPunct="1"/>
            <a:r>
              <a:rPr lang="sr-Latn-RS" sz="1400"/>
              <a:t>Prema broju dizni</a:t>
            </a:r>
            <a:r>
              <a:rPr lang="en-US" sz="1400"/>
              <a:t>)</a:t>
            </a:r>
          </a:p>
        </p:txBody>
      </p:sp>
      <p:pic>
        <p:nvPicPr>
          <p:cNvPr id="9222" name="Picture 112" descr="mangueiras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375" y="1928813"/>
            <a:ext cx="654050" cy="636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23" name="Group 95"/>
          <p:cNvGrpSpPr>
            <a:grpSpLocks/>
          </p:cNvGrpSpPr>
          <p:nvPr/>
        </p:nvGrpSpPr>
        <p:grpSpPr bwMode="auto">
          <a:xfrm>
            <a:off x="5357813" y="1928813"/>
            <a:ext cx="1333500" cy="877887"/>
            <a:chOff x="1565" y="2251"/>
            <a:chExt cx="1155" cy="849"/>
          </a:xfrm>
        </p:grpSpPr>
        <p:pic>
          <p:nvPicPr>
            <p:cNvPr id="9239" name="Picture 96" descr="MCj03121660000[1]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65" y="2251"/>
              <a:ext cx="611" cy="6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40" name="Text Box 97"/>
            <p:cNvSpPr txBox="1">
              <a:spLocks noChangeArrowheads="1"/>
            </p:cNvSpPr>
            <p:nvPr/>
          </p:nvSpPr>
          <p:spPr bwMode="auto">
            <a:xfrm>
              <a:off x="1813" y="2803"/>
              <a:ext cx="907" cy="2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sr-Latn-RS" sz="1400"/>
                <a:t>Štoperica</a:t>
              </a:r>
              <a:endParaRPr lang="en-US" sz="1400"/>
            </a:p>
          </p:txBody>
        </p:sp>
      </p:grpSp>
      <p:grpSp>
        <p:nvGrpSpPr>
          <p:cNvPr id="9224" name="Group 121"/>
          <p:cNvGrpSpPr>
            <a:grpSpLocks/>
          </p:cNvGrpSpPr>
          <p:nvPr/>
        </p:nvGrpSpPr>
        <p:grpSpPr bwMode="auto">
          <a:xfrm>
            <a:off x="8001000" y="1928813"/>
            <a:ext cx="1143000" cy="1285875"/>
            <a:chOff x="385" y="2095"/>
            <a:chExt cx="1517" cy="1198"/>
          </a:xfrm>
        </p:grpSpPr>
        <p:pic>
          <p:nvPicPr>
            <p:cNvPr id="9237" name="Picture 118" descr="MPj04393930000[1]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" y="2341"/>
              <a:ext cx="848" cy="9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8" name="Text Box 119"/>
            <p:cNvSpPr txBox="1">
              <a:spLocks noChangeArrowheads="1"/>
            </p:cNvSpPr>
            <p:nvPr/>
          </p:nvSpPr>
          <p:spPr bwMode="auto">
            <a:xfrm>
              <a:off x="435" y="2095"/>
              <a:ext cx="1467" cy="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sr-Latn-RS" sz="1400"/>
                <a:t>Sveska</a:t>
              </a:r>
              <a:endParaRPr lang="pt-PT" sz="1400"/>
            </a:p>
          </p:txBody>
        </p:sp>
      </p:grpSp>
      <p:grpSp>
        <p:nvGrpSpPr>
          <p:cNvPr id="9225" name="Group 89"/>
          <p:cNvGrpSpPr>
            <a:grpSpLocks/>
          </p:cNvGrpSpPr>
          <p:nvPr/>
        </p:nvGrpSpPr>
        <p:grpSpPr bwMode="auto">
          <a:xfrm>
            <a:off x="6357938" y="1928813"/>
            <a:ext cx="1676400" cy="808037"/>
            <a:chOff x="4422" y="2341"/>
            <a:chExt cx="1551" cy="766"/>
          </a:xfrm>
        </p:grpSpPr>
        <p:pic>
          <p:nvPicPr>
            <p:cNvPr id="9235" name="Picture 90" descr="MCj04395930000[1]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22" y="2341"/>
              <a:ext cx="985" cy="6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6" name="Text Box 91"/>
            <p:cNvSpPr txBox="1">
              <a:spLocks noChangeArrowheads="1"/>
            </p:cNvSpPr>
            <p:nvPr/>
          </p:nvSpPr>
          <p:spPr bwMode="auto">
            <a:xfrm>
              <a:off x="4885" y="2815"/>
              <a:ext cx="1088" cy="2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sr-Latn-RS" sz="1400"/>
                <a:t>Digitron</a:t>
              </a:r>
              <a:endParaRPr lang="en-US" sz="1400"/>
            </a:p>
          </p:txBody>
        </p:sp>
      </p:grpSp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938213" y="1500188"/>
            <a:ext cx="7500937" cy="42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sr-Latn-RS" sz="2400" dirty="0" smtClean="0"/>
              <a:t>1. Merenje </a:t>
            </a:r>
            <a:r>
              <a:rPr lang="sr-Latn-RS" sz="2400" dirty="0"/>
              <a:t>količine rastvora kroz dizne u toku </a:t>
            </a:r>
            <a:r>
              <a:rPr lang="en-GB" sz="2400" dirty="0"/>
              <a:t>1 min.</a:t>
            </a:r>
          </a:p>
        </p:txBody>
      </p:sp>
      <p:sp>
        <p:nvSpPr>
          <p:cNvPr id="9228" name="Text Box 9"/>
          <p:cNvSpPr txBox="1">
            <a:spLocks noChangeArrowheads="1"/>
          </p:cNvSpPr>
          <p:nvPr/>
        </p:nvSpPr>
        <p:spPr bwMode="auto">
          <a:xfrm>
            <a:off x="214313" y="3786188"/>
            <a:ext cx="3557740" cy="290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Aft>
                <a:spcPts val="200"/>
              </a:spcAft>
              <a:buFont typeface="Calibri" pitchFamily="34" charset="0"/>
              <a:buAutoNum type="arabicParenR"/>
            </a:pPr>
            <a:r>
              <a:rPr lang="sr-Latn-RS" sz="1600" dirty="0"/>
              <a:t>Koristiti isti broj obrtaja pumpe kao u prethodnom test određivanja brzine.</a:t>
            </a:r>
            <a:endParaRPr lang="en-US" sz="1600" dirty="0"/>
          </a:p>
          <a:p>
            <a:pPr eaLnBrk="1" hangingPunct="1">
              <a:spcAft>
                <a:spcPts val="200"/>
              </a:spcAft>
              <a:buFont typeface="Calibri" pitchFamily="34" charset="0"/>
              <a:buAutoNum type="arabicParenR"/>
            </a:pPr>
            <a:r>
              <a:rPr lang="sr-Latn-RS" sz="1600" dirty="0"/>
              <a:t>Otvoriti glavni ventil na prskalici.</a:t>
            </a:r>
            <a:endParaRPr lang="en-US" sz="1600" dirty="0"/>
          </a:p>
          <a:p>
            <a:pPr eaLnBrk="1" hangingPunct="1">
              <a:spcAft>
                <a:spcPts val="200"/>
              </a:spcAft>
              <a:buFont typeface="Calibri" pitchFamily="34" charset="0"/>
              <a:buAutoNum type="arabicParenR"/>
            </a:pPr>
            <a:r>
              <a:rPr lang="sr-Latn-RS" sz="1600" dirty="0"/>
              <a:t>Prikupljati vodu u posude za merenje, preko creva na diznama, tokom 1 min.</a:t>
            </a:r>
            <a:endParaRPr lang="en-US" sz="1600" dirty="0"/>
          </a:p>
          <a:p>
            <a:pPr eaLnBrk="1" hangingPunct="1">
              <a:spcAft>
                <a:spcPts val="200"/>
              </a:spcAft>
              <a:buFont typeface="Calibri" pitchFamily="34" charset="0"/>
              <a:buAutoNum type="arabicParenR"/>
            </a:pPr>
            <a:r>
              <a:rPr lang="sr-Latn-RS" sz="1600" dirty="0"/>
              <a:t>Zabeležiti količinu tečnosti iz svake posude, tj. svake dizne.</a:t>
            </a:r>
            <a:endParaRPr lang="en-US" sz="1600" dirty="0"/>
          </a:p>
          <a:p>
            <a:pPr eaLnBrk="1" hangingPunct="1">
              <a:spcAft>
                <a:spcPts val="200"/>
              </a:spcAft>
              <a:buFont typeface="Calibri" pitchFamily="34" charset="0"/>
              <a:buAutoNum type="arabicParenR"/>
            </a:pPr>
            <a:r>
              <a:rPr lang="sr-Latn-RS" sz="1600" dirty="0"/>
              <a:t>Izračunati prosečni prosek po dizni </a:t>
            </a:r>
            <a:r>
              <a:rPr lang="en-US" sz="1600" dirty="0"/>
              <a:t>(L/min)</a:t>
            </a:r>
          </a:p>
        </p:txBody>
      </p:sp>
      <p:pic>
        <p:nvPicPr>
          <p:cNvPr id="31" name="Grafik 27" descr="Calibration.jpg"/>
          <p:cNvPicPr>
            <a:picLocks noChangeAspect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3635897" y="3622441"/>
            <a:ext cx="3099034" cy="2288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Grafik 28" descr="Hose fixation.jpg"/>
          <p:cNvPicPr>
            <a:picLocks noChangeAspect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543718" y="1925638"/>
            <a:ext cx="1328737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Rectangle 13"/>
          <p:cNvSpPr>
            <a:spLocks noChangeArrowheads="1"/>
          </p:cNvSpPr>
          <p:nvPr/>
        </p:nvSpPr>
        <p:spPr bwMode="auto">
          <a:xfrm>
            <a:off x="571500" y="1071563"/>
            <a:ext cx="8177213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0" hangingPunct="0"/>
            <a:r>
              <a:rPr lang="en-US" sz="2800" dirty="0" err="1">
                <a:solidFill>
                  <a:schemeClr val="hlink"/>
                </a:solidFill>
              </a:rPr>
              <a:t>Kalibracija</a:t>
            </a:r>
            <a:r>
              <a:rPr lang="en-US" sz="2800" dirty="0">
                <a:solidFill>
                  <a:schemeClr val="hlink"/>
                </a:solidFill>
              </a:rPr>
              <a:t> </a:t>
            </a:r>
            <a:r>
              <a:rPr lang="sr-Latn-RS" sz="2800" dirty="0" smtClean="0">
                <a:solidFill>
                  <a:schemeClr val="hlink"/>
                </a:solidFill>
              </a:rPr>
              <a:t>orošivača </a:t>
            </a:r>
            <a:r>
              <a:rPr lang="en-US" sz="2800" dirty="0" smtClean="0">
                <a:solidFill>
                  <a:schemeClr val="hlink"/>
                </a:solidFill>
              </a:rPr>
              <a:t>u </a:t>
            </a:r>
            <a:r>
              <a:rPr lang="en-US" sz="2800" dirty="0" err="1" smtClean="0">
                <a:solidFill>
                  <a:schemeClr val="hlink"/>
                </a:solidFill>
              </a:rPr>
              <a:t>vinogradarstvu</a:t>
            </a:r>
            <a:endParaRPr lang="en-US" sz="2800" dirty="0">
              <a:solidFill>
                <a:schemeClr val="hlink"/>
              </a:solidFill>
            </a:endParaRPr>
          </a:p>
        </p:txBody>
      </p:sp>
      <p:graphicFrame>
        <p:nvGraphicFramePr>
          <p:cNvPr id="27" name="Group 106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3426756"/>
              </p:ext>
            </p:extLst>
          </p:nvPr>
        </p:nvGraphicFramePr>
        <p:xfrm>
          <a:off x="6858000" y="2786063"/>
          <a:ext cx="1993918" cy="3657600"/>
        </p:xfrm>
        <a:graphic>
          <a:graphicData uri="http://schemas.openxmlformats.org/drawingml/2006/table">
            <a:tbl>
              <a:tblPr/>
              <a:tblGrid>
                <a:gridCol w="691812"/>
                <a:gridCol w="651053"/>
                <a:gridCol w="651053"/>
              </a:tblGrid>
              <a:tr h="219077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Dizna</a:t>
                      </a: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LEVO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DESNO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219077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 lowest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7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7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7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7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7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7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7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7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7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7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7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Total I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7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Total II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L/ min </a:t>
                      </a: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po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dizni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19077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L/min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L/ min </a:t>
                      </a: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po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diizni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0" name="Textfeld 22"/>
          <p:cNvSpPr txBox="1"/>
          <p:nvPr/>
        </p:nvSpPr>
        <p:spPr>
          <a:xfrm>
            <a:off x="6858372" y="3633672"/>
            <a:ext cx="2000250" cy="1831271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sr-Latn-RS" sz="1200" dirty="0"/>
              <a:t>Za ujednačen protok</a:t>
            </a:r>
            <a:r>
              <a:rPr lang="en-GB" sz="1200" dirty="0"/>
              <a:t>, </a:t>
            </a:r>
            <a:r>
              <a:rPr lang="sr-Latn-RS" sz="1200" dirty="0"/>
              <a:t>varijacije između dizni ne sme biti veća od </a:t>
            </a:r>
            <a:r>
              <a:rPr lang="en-GB" sz="1200" dirty="0"/>
              <a:t>5% </a:t>
            </a:r>
            <a:r>
              <a:rPr lang="sr-Latn-RS" sz="1200" dirty="0"/>
              <a:t>od prosečnog protoka.</a:t>
            </a:r>
            <a:endParaRPr lang="en-GB" sz="1200" dirty="0"/>
          </a:p>
          <a:p>
            <a:pPr>
              <a:defRPr/>
            </a:pPr>
            <a:r>
              <a:rPr lang="sr-Latn-RS" sz="1200" dirty="0"/>
              <a:t>Dizne koje imaju varijaciju veće od </a:t>
            </a:r>
            <a:r>
              <a:rPr lang="en-GB" sz="1200" dirty="0"/>
              <a:t>5% </a:t>
            </a:r>
            <a:r>
              <a:rPr lang="sr-Latn-RS" sz="1200" dirty="0"/>
              <a:t>moraju da se očiste ili zamene, a nakon toga ceo postupak se ponavlja.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201979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F86CF9-585F-48C8-8B48-29D32581BC11}" type="slidenum">
              <a:rPr lang="pt-PT"/>
              <a:pPr>
                <a:defRPr/>
              </a:pPr>
              <a:t>9</a:t>
            </a:fld>
            <a:endParaRPr lang="pt-PT" dirty="0"/>
          </a:p>
        </p:txBody>
      </p:sp>
      <p:sp>
        <p:nvSpPr>
          <p:cNvPr id="10245" name="Text Box 16"/>
          <p:cNvSpPr txBox="1">
            <a:spLocks noChangeArrowheads="1"/>
          </p:cNvSpPr>
          <p:nvPr/>
        </p:nvSpPr>
        <p:spPr bwMode="auto">
          <a:xfrm>
            <a:off x="0" y="1500188"/>
            <a:ext cx="9144000" cy="42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sr-Latn-RS" sz="2400" dirty="0" smtClean="0"/>
              <a:t>2. Merenje </a:t>
            </a:r>
            <a:r>
              <a:rPr lang="sr-Latn-RS" sz="2400" dirty="0"/>
              <a:t>količine tečnosti koja izađe iz rezervoara u toku </a:t>
            </a:r>
            <a:r>
              <a:rPr lang="sr-Latn-RS" sz="2400" dirty="0" smtClean="0"/>
              <a:t>5</a:t>
            </a:r>
            <a:r>
              <a:rPr lang="en-GB" sz="2400" dirty="0" smtClean="0"/>
              <a:t> </a:t>
            </a:r>
            <a:r>
              <a:rPr lang="en-GB" sz="2400" dirty="0"/>
              <a:t>min.</a:t>
            </a:r>
          </a:p>
        </p:txBody>
      </p:sp>
      <p:sp>
        <p:nvSpPr>
          <p:cNvPr id="10246" name="Text 273"/>
          <p:cNvSpPr txBox="1">
            <a:spLocks noChangeArrowheads="1"/>
          </p:cNvSpPr>
          <p:nvPr/>
        </p:nvSpPr>
        <p:spPr bwMode="auto">
          <a:xfrm>
            <a:off x="4714875" y="4857750"/>
            <a:ext cx="1606550" cy="630238"/>
          </a:xfrm>
          <a:prstGeom prst="rect">
            <a:avLst/>
          </a:prstGeom>
          <a:solidFill>
            <a:srgbClr val="92D050">
              <a:alpha val="50195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sr-Latn-RS" sz="1400" b="1" dirty="0">
                <a:solidFill>
                  <a:srgbClr val="000000"/>
                </a:solidFill>
              </a:rPr>
              <a:t>Dopunjena količina</a:t>
            </a:r>
            <a:endParaRPr lang="en-US" sz="1400" b="1" dirty="0">
              <a:solidFill>
                <a:srgbClr val="000000"/>
              </a:solidFill>
            </a:endParaRPr>
          </a:p>
          <a:p>
            <a:pPr algn="ctr"/>
            <a:r>
              <a:rPr lang="en-US" sz="1400" b="1" dirty="0" smtClean="0">
                <a:solidFill>
                  <a:srgbClr val="FF0000"/>
                </a:solidFill>
              </a:rPr>
              <a:t>45 </a:t>
            </a:r>
            <a:r>
              <a:rPr lang="sr-Latn-RS" sz="1400" b="1" dirty="0">
                <a:solidFill>
                  <a:srgbClr val="FF0000"/>
                </a:solidFill>
              </a:rPr>
              <a:t>L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10247" name="Text 273"/>
          <p:cNvSpPr txBox="1">
            <a:spLocks noChangeArrowheads="1"/>
          </p:cNvSpPr>
          <p:nvPr/>
        </p:nvSpPr>
        <p:spPr bwMode="auto">
          <a:xfrm>
            <a:off x="3857625" y="5643563"/>
            <a:ext cx="1749425" cy="630237"/>
          </a:xfrm>
          <a:prstGeom prst="rect">
            <a:avLst/>
          </a:prstGeom>
          <a:solidFill>
            <a:srgbClr val="92D050">
              <a:alpha val="50195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sr-Latn-RS" sz="1400" b="1" dirty="0">
                <a:solidFill>
                  <a:srgbClr val="000000"/>
                </a:solidFill>
              </a:rPr>
              <a:t>Vreme prskanja „na </a:t>
            </a:r>
            <a:r>
              <a:rPr lang="sr-Latn-RS" sz="1400" b="1" dirty="0" smtClean="0">
                <a:solidFill>
                  <a:srgbClr val="000000"/>
                </a:solidFill>
              </a:rPr>
              <a:t>prazno“</a:t>
            </a:r>
          </a:p>
          <a:p>
            <a:pPr algn="ctr"/>
            <a:r>
              <a:rPr lang="sr-Latn-RS" sz="1400" b="1" dirty="0" smtClean="0">
                <a:solidFill>
                  <a:srgbClr val="FF0000"/>
                </a:solidFill>
              </a:rPr>
              <a:t>5</a:t>
            </a:r>
            <a:r>
              <a:rPr lang="en-US" sz="1400" b="1" dirty="0" smtClean="0">
                <a:solidFill>
                  <a:srgbClr val="FF0000"/>
                </a:solidFill>
              </a:rPr>
              <a:t> </a:t>
            </a:r>
            <a:r>
              <a:rPr lang="en-US" sz="1400" b="1" dirty="0">
                <a:solidFill>
                  <a:srgbClr val="FF0000"/>
                </a:solidFill>
              </a:rPr>
              <a:t>min</a:t>
            </a:r>
          </a:p>
        </p:txBody>
      </p:sp>
      <p:sp>
        <p:nvSpPr>
          <p:cNvPr id="10248" name="Text 280"/>
          <p:cNvSpPr txBox="1">
            <a:spLocks noChangeArrowheads="1"/>
          </p:cNvSpPr>
          <p:nvPr/>
        </p:nvSpPr>
        <p:spPr bwMode="auto">
          <a:xfrm>
            <a:off x="7786688" y="5214938"/>
            <a:ext cx="1081087" cy="714375"/>
          </a:xfrm>
          <a:prstGeom prst="rect">
            <a:avLst/>
          </a:prstGeom>
          <a:solidFill>
            <a:srgbClr val="FFC000">
              <a:alpha val="50195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sz="1400" b="1" dirty="0" smtClean="0">
                <a:solidFill>
                  <a:srgbClr val="FF0000"/>
                </a:solidFill>
              </a:rPr>
              <a:t>0</a:t>
            </a:r>
            <a:r>
              <a:rPr lang="sr-Latn-RS" sz="1400" b="1" dirty="0" smtClean="0">
                <a:solidFill>
                  <a:srgbClr val="FF0000"/>
                </a:solidFill>
              </a:rPr>
              <a:t>,</a:t>
            </a:r>
            <a:r>
              <a:rPr lang="en-US" sz="1400" b="1" dirty="0" smtClean="0">
                <a:solidFill>
                  <a:srgbClr val="FF0000"/>
                </a:solidFill>
              </a:rPr>
              <a:t>9</a:t>
            </a:r>
            <a:r>
              <a:rPr lang="en-US" sz="1400" b="1" dirty="0" smtClean="0">
                <a:solidFill>
                  <a:srgbClr val="000000"/>
                </a:solidFill>
              </a:rPr>
              <a:t> </a:t>
            </a:r>
            <a:r>
              <a:rPr lang="en-US" sz="1400" b="1" dirty="0">
                <a:solidFill>
                  <a:srgbClr val="000000"/>
                </a:solidFill>
              </a:rPr>
              <a:t>L/min</a:t>
            </a:r>
          </a:p>
          <a:p>
            <a:pPr algn="ctr"/>
            <a:r>
              <a:rPr lang="sr-Latn-RS" sz="1400" b="1" dirty="0">
                <a:solidFill>
                  <a:srgbClr val="000000"/>
                </a:solidFill>
              </a:rPr>
              <a:t>po dizni</a:t>
            </a: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10249" name="Line 11"/>
          <p:cNvSpPr>
            <a:spLocks noChangeShapeType="1"/>
          </p:cNvSpPr>
          <p:nvPr/>
        </p:nvSpPr>
        <p:spPr bwMode="auto">
          <a:xfrm flipV="1">
            <a:off x="3857625" y="5572125"/>
            <a:ext cx="3143250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50" name="Text 280"/>
          <p:cNvSpPr txBox="1">
            <a:spLocks noChangeArrowheads="1"/>
          </p:cNvSpPr>
          <p:nvPr/>
        </p:nvSpPr>
        <p:spPr bwMode="auto">
          <a:xfrm>
            <a:off x="5572125" y="5715000"/>
            <a:ext cx="346075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sz="1400" b="1">
                <a:solidFill>
                  <a:srgbClr val="000000"/>
                </a:solidFill>
              </a:rPr>
              <a:t>X</a:t>
            </a:r>
          </a:p>
        </p:txBody>
      </p:sp>
      <p:sp>
        <p:nvSpPr>
          <p:cNvPr id="10251" name="Text 273"/>
          <p:cNvSpPr txBox="1">
            <a:spLocks noChangeArrowheads="1"/>
          </p:cNvSpPr>
          <p:nvPr/>
        </p:nvSpPr>
        <p:spPr bwMode="auto">
          <a:xfrm>
            <a:off x="5929313" y="5643563"/>
            <a:ext cx="1214437" cy="630237"/>
          </a:xfrm>
          <a:prstGeom prst="rect">
            <a:avLst/>
          </a:prstGeom>
          <a:solidFill>
            <a:srgbClr val="92D050">
              <a:alpha val="50195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sr-Latn-RS" sz="1400" b="1" dirty="0">
                <a:solidFill>
                  <a:srgbClr val="000000"/>
                </a:solidFill>
              </a:rPr>
              <a:t>Broj dizni</a:t>
            </a:r>
            <a:endParaRPr lang="en-US" sz="1400" b="1" dirty="0">
              <a:solidFill>
                <a:srgbClr val="000000"/>
              </a:solidFill>
            </a:endParaRPr>
          </a:p>
          <a:p>
            <a:pPr algn="ctr"/>
            <a:r>
              <a:rPr lang="sr-Latn-RS" sz="1400" b="1" dirty="0" smtClean="0">
                <a:solidFill>
                  <a:srgbClr val="FF0000"/>
                </a:solidFill>
              </a:rPr>
              <a:t>10</a:t>
            </a:r>
            <a:r>
              <a:rPr lang="en-US" sz="1400" b="1" dirty="0" smtClean="0">
                <a:solidFill>
                  <a:srgbClr val="FF0000"/>
                </a:solidFill>
              </a:rPr>
              <a:t> </a:t>
            </a:r>
            <a:r>
              <a:rPr lang="sr-Latn-RS" sz="1400" b="1" dirty="0">
                <a:solidFill>
                  <a:srgbClr val="FF0000"/>
                </a:solidFill>
              </a:rPr>
              <a:t>komada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10252" name="Text Box 15"/>
          <p:cNvSpPr txBox="1">
            <a:spLocks noChangeArrowheads="1"/>
          </p:cNvSpPr>
          <p:nvPr/>
        </p:nvSpPr>
        <p:spPr bwMode="auto">
          <a:xfrm>
            <a:off x="7143750" y="5357813"/>
            <a:ext cx="50641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pt-PT"/>
              <a:t>=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145329" y="2240868"/>
            <a:ext cx="1392478" cy="83099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sr-Latn-RS" sz="1600" dirty="0"/>
              <a:t>Koraci</a:t>
            </a:r>
            <a:r>
              <a:rPr lang="en-GB" sz="1600" dirty="0"/>
              <a:t> 1-3: </a:t>
            </a:r>
            <a:r>
              <a:rPr lang="sr-Latn-RS" sz="1600" dirty="0"/>
              <a:t>Ne pomerati prskalicu </a:t>
            </a:r>
            <a:r>
              <a:rPr lang="en-GB" sz="1600" dirty="0"/>
              <a:t>!</a:t>
            </a:r>
          </a:p>
        </p:txBody>
      </p:sp>
      <p:pic>
        <p:nvPicPr>
          <p:cNvPr id="16" name="Picture 19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75466" y="1922423"/>
            <a:ext cx="6775404" cy="272749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sp>
        <p:nvSpPr>
          <p:cNvPr id="10253" name="Textfeld 15"/>
          <p:cNvSpPr txBox="1">
            <a:spLocks noChangeArrowheads="1"/>
          </p:cNvSpPr>
          <p:nvPr/>
        </p:nvSpPr>
        <p:spPr bwMode="auto">
          <a:xfrm>
            <a:off x="214313" y="3394075"/>
            <a:ext cx="3571875" cy="3149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Aft>
                <a:spcPts val="200"/>
              </a:spcAft>
              <a:buFont typeface="Calibri" pitchFamily="34" charset="0"/>
              <a:buAutoNum type="arabicParenR"/>
            </a:pPr>
            <a:r>
              <a:rPr lang="sr-Latn-RS" sz="1600" dirty="0"/>
              <a:t>Napuniti rezervoar sa vodom do tačno određenog nivoa, može i do vrha.</a:t>
            </a:r>
            <a:endParaRPr lang="en-GB" sz="1600" dirty="0"/>
          </a:p>
          <a:p>
            <a:pPr eaLnBrk="1" hangingPunct="1">
              <a:spcAft>
                <a:spcPts val="200"/>
              </a:spcAft>
              <a:buFont typeface="Calibri" pitchFamily="34" charset="0"/>
              <a:buAutoNum type="arabicParenR"/>
            </a:pPr>
            <a:r>
              <a:rPr lang="sr-Latn-RS" sz="1600" dirty="0" smtClean="0"/>
              <a:t>Uključiti pogon </a:t>
            </a:r>
            <a:r>
              <a:rPr lang="sr-Latn-RS" sz="1600" dirty="0"/>
              <a:t>pumpe.</a:t>
            </a:r>
            <a:endParaRPr lang="en-GB" sz="1600" dirty="0"/>
          </a:p>
          <a:p>
            <a:pPr eaLnBrk="1" hangingPunct="1">
              <a:spcAft>
                <a:spcPts val="200"/>
              </a:spcAft>
              <a:buFont typeface="Calibri" pitchFamily="34" charset="0"/>
              <a:buAutoNum type="arabicParenR"/>
            </a:pPr>
            <a:r>
              <a:rPr lang="sr-Latn-RS" sz="1600" dirty="0"/>
              <a:t>Prskati na prazno, u mestu u toku </a:t>
            </a:r>
            <a:r>
              <a:rPr lang="sr-Latn-RS" sz="1600" dirty="0" smtClean="0"/>
              <a:t>5</a:t>
            </a:r>
            <a:r>
              <a:rPr lang="en-GB" sz="1600" dirty="0" smtClean="0"/>
              <a:t> </a:t>
            </a:r>
            <a:r>
              <a:rPr lang="en-GB" sz="1600" dirty="0"/>
              <a:t>min.; </a:t>
            </a:r>
            <a:r>
              <a:rPr lang="sr-Latn-RS" sz="1600" dirty="0"/>
              <a:t>Pritisak i broj obrtaja pumpe isto kao kod prskanjau polju.</a:t>
            </a:r>
            <a:endParaRPr lang="en-GB" sz="1600" dirty="0"/>
          </a:p>
          <a:p>
            <a:pPr eaLnBrk="1" hangingPunct="1">
              <a:spcAft>
                <a:spcPts val="200"/>
              </a:spcAft>
              <a:buFont typeface="Calibri" pitchFamily="34" charset="0"/>
              <a:buAutoNum type="arabicParenR"/>
            </a:pPr>
            <a:r>
              <a:rPr lang="sr-Latn-RS" sz="1600" dirty="0"/>
              <a:t>Dopuniti rezervoar vodom do prethodnog nivoa, pre prskanja, i zabeležiti ovu dopunjenu količinu.</a:t>
            </a:r>
            <a:endParaRPr lang="en-GB" sz="1600" dirty="0"/>
          </a:p>
          <a:p>
            <a:pPr eaLnBrk="1" hangingPunct="1">
              <a:spcAft>
                <a:spcPts val="200"/>
              </a:spcAft>
              <a:buFont typeface="Calibri" pitchFamily="34" charset="0"/>
              <a:buAutoNum type="arabicParenR"/>
            </a:pPr>
            <a:r>
              <a:rPr lang="sr-Latn-RS" sz="1600" dirty="0"/>
              <a:t>Izračunati protok po jednoj dizni.</a:t>
            </a:r>
            <a:endParaRPr lang="en-GB" sz="1600" dirty="0"/>
          </a:p>
        </p:txBody>
      </p:sp>
      <p:sp>
        <p:nvSpPr>
          <p:cNvPr id="18" name="Rectangle 13"/>
          <p:cNvSpPr>
            <a:spLocks noChangeArrowheads="1"/>
          </p:cNvSpPr>
          <p:nvPr/>
        </p:nvSpPr>
        <p:spPr bwMode="auto">
          <a:xfrm>
            <a:off x="571500" y="1071563"/>
            <a:ext cx="8177213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0" hangingPunct="0"/>
            <a:r>
              <a:rPr lang="en-US" sz="2800" dirty="0" err="1">
                <a:solidFill>
                  <a:schemeClr val="hlink"/>
                </a:solidFill>
              </a:rPr>
              <a:t>Kalibracija</a:t>
            </a:r>
            <a:r>
              <a:rPr lang="en-US" sz="2800" dirty="0">
                <a:solidFill>
                  <a:schemeClr val="hlink"/>
                </a:solidFill>
              </a:rPr>
              <a:t> </a:t>
            </a:r>
            <a:r>
              <a:rPr lang="sr-Latn-RS" sz="2800" dirty="0" smtClean="0">
                <a:solidFill>
                  <a:schemeClr val="hlink"/>
                </a:solidFill>
              </a:rPr>
              <a:t>orošivača </a:t>
            </a:r>
            <a:r>
              <a:rPr lang="en-US" sz="2800" dirty="0" smtClean="0">
                <a:solidFill>
                  <a:schemeClr val="hlink"/>
                </a:solidFill>
              </a:rPr>
              <a:t>u </a:t>
            </a:r>
            <a:r>
              <a:rPr lang="en-US" sz="2800" dirty="0" err="1" smtClean="0">
                <a:solidFill>
                  <a:schemeClr val="hlink"/>
                </a:solidFill>
              </a:rPr>
              <a:t>vinogradarstvu</a:t>
            </a:r>
            <a:endParaRPr lang="en-US" sz="2800" dirty="0">
              <a:solidFill>
                <a:schemeClr val="hlink"/>
              </a:solidFill>
            </a:endParaRPr>
          </a:p>
        </p:txBody>
      </p:sp>
      <p:grpSp>
        <p:nvGrpSpPr>
          <p:cNvPr id="17" name="Group 16"/>
          <p:cNvGrpSpPr>
            <a:grpSpLocks noChangeAspect="1"/>
          </p:cNvGrpSpPr>
          <p:nvPr/>
        </p:nvGrpSpPr>
        <p:grpSpPr>
          <a:xfrm>
            <a:off x="7164288" y="6115665"/>
            <a:ext cx="1960686" cy="762168"/>
            <a:chOff x="7164288" y="6115665"/>
            <a:chExt cx="1960686" cy="762168"/>
          </a:xfrm>
        </p:grpSpPr>
        <p:sp>
          <p:nvSpPr>
            <p:cNvPr id="19" name="Rectangle 18"/>
            <p:cNvSpPr/>
            <p:nvPr/>
          </p:nvSpPr>
          <p:spPr bwMode="auto">
            <a:xfrm>
              <a:off x="7164288" y="6150401"/>
              <a:ext cx="1960686" cy="692696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>
                <a:spcAft>
                  <a:spcPts val="600"/>
                </a:spcAft>
              </a:pPr>
              <a:endParaRPr lang="en-US" sz="1000" smtClean="0">
                <a:solidFill>
                  <a:srgbClr val="626469"/>
                </a:solidFill>
                <a:cs typeface="+mn-cs"/>
              </a:endParaRPr>
            </a:p>
          </p:txBody>
        </p:sp>
        <p:pic>
          <p:nvPicPr>
            <p:cNvPr id="20" name="Picture 4" descr="C:\Users\marinal3\Desktop\logo SECPA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00392" y="6115665"/>
              <a:ext cx="1016223" cy="762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373911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ECPA Powerpoint 4x3">
  <a:themeElements>
    <a:clrScheme name="ECP Colour theme">
      <a:dk1>
        <a:sysClr val="windowText" lastClr="000000"/>
      </a:dk1>
      <a:lt1>
        <a:sysClr val="window" lastClr="FFFFFF"/>
      </a:lt1>
      <a:dk2>
        <a:srgbClr val="551900"/>
      </a:dk2>
      <a:lt2>
        <a:srgbClr val="E1E1E1"/>
      </a:lt2>
      <a:accent1>
        <a:srgbClr val="86C2EB"/>
      </a:accent1>
      <a:accent2>
        <a:srgbClr val="ED1849"/>
      </a:accent2>
      <a:accent3>
        <a:srgbClr val="F8971D"/>
      </a:accent3>
      <a:accent4>
        <a:srgbClr val="FFDD00"/>
      </a:accent4>
      <a:accent5>
        <a:srgbClr val="6CB33F"/>
      </a:accent5>
      <a:accent6>
        <a:srgbClr val="009DDC"/>
      </a:accent6>
      <a:hlink>
        <a:srgbClr val="E1E1E1"/>
      </a:hlink>
      <a:folHlink>
        <a:srgbClr val="5519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Calibration field sprayer (E_final)</Template>
  <TotalTime>67</TotalTime>
  <Words>1732</Words>
  <Application>Microsoft Office PowerPoint</Application>
  <PresentationFormat>On-screen Show (4:3)</PresentationFormat>
  <Paragraphs>389</Paragraphs>
  <Slides>22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Benutzerdefiniertes Design</vt:lpstr>
      <vt:lpstr>ECPA Powerpoint 4x3</vt:lpstr>
      <vt:lpstr>Kalibracija atomizera za primenu u zaštiti vinove loze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DATURA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Luis Saramago</dc:creator>
  <cp:lastModifiedBy>Toshiba</cp:lastModifiedBy>
  <cp:revision>301</cp:revision>
  <dcterms:created xsi:type="dcterms:W3CDTF">2009-11-24T12:25:35Z</dcterms:created>
  <dcterms:modified xsi:type="dcterms:W3CDTF">2015-02-04T13:08:25Z</dcterms:modified>
</cp:coreProperties>
</file>